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7"/>
  </p:notesMasterIdLst>
  <p:sldIdLst>
    <p:sldId id="256" r:id="rId2"/>
    <p:sldId id="294" r:id="rId3"/>
    <p:sldId id="258" r:id="rId4"/>
    <p:sldId id="259" r:id="rId5"/>
    <p:sldId id="271" r:id="rId6"/>
    <p:sldId id="272" r:id="rId7"/>
    <p:sldId id="263" r:id="rId8"/>
    <p:sldId id="268" r:id="rId9"/>
    <p:sldId id="260" r:id="rId10"/>
    <p:sldId id="265" r:id="rId11"/>
    <p:sldId id="266" r:id="rId12"/>
    <p:sldId id="261" r:id="rId13"/>
    <p:sldId id="312" r:id="rId14"/>
    <p:sldId id="264" r:id="rId15"/>
    <p:sldId id="329" r:id="rId16"/>
    <p:sldId id="313" r:id="rId17"/>
    <p:sldId id="314" r:id="rId18"/>
    <p:sldId id="319" r:id="rId19"/>
    <p:sldId id="315" r:id="rId20"/>
    <p:sldId id="320" r:id="rId21"/>
    <p:sldId id="316" r:id="rId22"/>
    <p:sldId id="270" r:id="rId23"/>
    <p:sldId id="340" r:id="rId24"/>
    <p:sldId id="318" r:id="rId25"/>
    <p:sldId id="323" r:id="rId26"/>
    <p:sldId id="336" r:id="rId27"/>
    <p:sldId id="335" r:id="rId28"/>
    <p:sldId id="341" r:id="rId29"/>
    <p:sldId id="337" r:id="rId30"/>
    <p:sldId id="331" r:id="rId31"/>
    <p:sldId id="342" r:id="rId32"/>
    <p:sldId id="324" r:id="rId33"/>
    <p:sldId id="344" r:id="rId34"/>
    <p:sldId id="303" r:id="rId35"/>
    <p:sldId id="307" r:id="rId36"/>
    <p:sldId id="285" r:id="rId37"/>
    <p:sldId id="286" r:id="rId38"/>
    <p:sldId id="287" r:id="rId39"/>
    <p:sldId id="277" r:id="rId40"/>
    <p:sldId id="278" r:id="rId41"/>
    <p:sldId id="289" r:id="rId42"/>
    <p:sldId id="281" r:id="rId43"/>
    <p:sldId id="288" r:id="rId44"/>
    <p:sldId id="290" r:id="rId45"/>
    <p:sldId id="325" r:id="rId46"/>
    <p:sldId id="326" r:id="rId47"/>
    <p:sldId id="327" r:id="rId48"/>
    <p:sldId id="328" r:id="rId49"/>
    <p:sldId id="282" r:id="rId50"/>
    <p:sldId id="300" r:id="rId51"/>
    <p:sldId id="301" r:id="rId52"/>
    <p:sldId id="308" r:id="rId53"/>
    <p:sldId id="310" r:id="rId54"/>
    <p:sldId id="311" r:id="rId55"/>
    <p:sldId id="302" r:id="rId56"/>
    <p:sldId id="304" r:id="rId57"/>
    <p:sldId id="305" r:id="rId58"/>
    <p:sldId id="306" r:id="rId59"/>
    <p:sldId id="338" r:id="rId60"/>
    <p:sldId id="339" r:id="rId61"/>
    <p:sldId id="346" r:id="rId62"/>
    <p:sldId id="345" r:id="rId63"/>
    <p:sldId id="347" r:id="rId64"/>
    <p:sldId id="349" r:id="rId65"/>
    <p:sldId id="29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 Lambert" initials="WL" lastIdx="12" clrIdx="0">
    <p:extLst>
      <p:ext uri="{19B8F6BF-5375-455C-9EA6-DF929625EA0E}">
        <p15:presenceInfo xmlns:p15="http://schemas.microsoft.com/office/powerpoint/2012/main" userId="cc06e044854c07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ECC8A"/>
    <a:srgbClr val="E5C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2" autoAdjust="0"/>
    <p:restoredTop sz="96457" autoAdjust="0"/>
  </p:normalViewPr>
  <p:slideViewPr>
    <p:cSldViewPr snapToGrid="0">
      <p:cViewPr>
        <p:scale>
          <a:sx n="157" d="100"/>
          <a:sy n="157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-13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20:11:49.244" idx="12">
    <p:pos x="10" y="10"/>
    <p:text>Redo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20:11:24.635" idx="10">
    <p:pos x="10" y="10"/>
    <p:text>Redo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20:11:08.380" idx="9">
    <p:pos x="10" y="10"/>
    <p:text>Redo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20:10:58.756" idx="8">
    <p:pos x="10" y="10"/>
    <p:text>Redo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13B4-9AA1-4AD4-9A1D-B86F0E4DCA52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45931-658A-4BCE-80D0-0E2A2E4C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9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5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5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63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4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0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24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7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78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45931-658A-4BCE-80D0-0E2A2E4CB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6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9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4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1693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9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49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4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85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3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3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1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89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2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5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5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5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40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9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manage/monito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monitor/platform/platform-logs-overview" TargetMode="External"/><Relationship Id="rId2" Type="http://schemas.openxmlformats.org/officeDocument/2006/relationships/hyperlink" Target="https://docs.microsoft.com/en-us/azure/network-watcher/network-watcher-nsg-flow-logging-overvie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monito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ecurity/fundamentals/log-aud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security-center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azure-sentinel/#featur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cloud-builders-guild/what-is-the-difference-between-azure-security-center-and-azure-sentinel-9d91eb801cd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loudwatch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vpc/latest/mirroring/traffic-mirroring-considerations.html" TargetMode="External"/><Relationship Id="rId2" Type="http://schemas.openxmlformats.org/officeDocument/2006/relationships/hyperlink" Target="https://docs.aws.amazon.com/vpc/latest/mirroring/what-is-traffic-mirror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7mon/S3Scann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ordanpotti/AWSBucketDump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event-hubs/event-hubs-creat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elastic.co/guide/en/logstash/current/plugins-inputs-azure_event_hubs.html" TargetMode="External"/><Relationship Id="rId4" Type="http://schemas.openxmlformats.org/officeDocument/2006/relationships/hyperlink" Target="https://docs.microsoft.com/en-us/azure/active-directory/reports-monitoring/tutorial-azure-monitor-stream-logs-to-event-hub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loudPlatform/pubsubbeat/" TargetMode="External"/><Relationship Id="rId2" Type="http://schemas.openxmlformats.org/officeDocument/2006/relationships/hyperlink" Target="https://logz.io/blog/google-pub-sub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tSPI/MicroBurs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logstash/current/plugins-inputs-s3.html" TargetMode="External"/><Relationship Id="rId2" Type="http://schemas.openxmlformats.org/officeDocument/2006/relationships/hyperlink" Target="https://docs.aws.amazon.com/AmazonCloudWatch/latest/logs/S3Expor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instance-types.html#ec2-nitro-instances" TargetMode="External"/><Relationship Id="rId2" Type="http://schemas.openxmlformats.org/officeDocument/2006/relationships/hyperlink" Target="https://docs.aws.amazon.com/vpc/latest/mirroring/traffic-mirroring-considerati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github.com/3CORESec/AWS-AutoMirro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hinoSecurityLabs/GCPBucketBrut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twitter.com/0xt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github.com/0xtf/testmynids.org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Security-Onion-Solutions/securityonion-cloud/tree/master/terraform/aw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ecurity-Onion-Solutions/securityonion-cloud/tree/master/terraform/gcp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Security-Onion-Solutions/securityonion-cloud/tree/dev/vxlan2pcap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ttack.mitre.org/matrices/enterprise/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dcanaryco/atomic-red-team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securityonionsolutions.com/" TargetMode="External"/><Relationship Id="rId3" Type="http://schemas.openxmlformats.org/officeDocument/2006/relationships/hyperlink" Target="https://github.com/Security-Onion-Solutions/securityonion-saltstack" TargetMode="External"/><Relationship Id="rId7" Type="http://schemas.openxmlformats.org/officeDocument/2006/relationships/hyperlink" Target="https://securityonion.readthedocs.io/" TargetMode="External"/><Relationship Id="rId2" Type="http://schemas.openxmlformats.org/officeDocument/2006/relationships/hyperlink" Target="http://securityonio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curityonion" TargetMode="External"/><Relationship Id="rId5" Type="http://schemas.openxmlformats.org/officeDocument/2006/relationships/hyperlink" Target="https://twitter.com/therealwlambert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A1925-250E-459F-8317-23A319871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3" r="6721" b="-2"/>
          <a:stretch/>
        </p:blipFill>
        <p:spPr>
          <a:xfrm>
            <a:off x="0" y="10"/>
            <a:ext cx="12123049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B5E713-E5C3-4707-9707-916AE034D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74" y="1875266"/>
            <a:ext cx="1634348" cy="16343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B83E73-C66B-480A-9C7C-E40130558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036" y="1043905"/>
            <a:ext cx="2507127" cy="1341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6756C5-9DE6-4CB4-B7C7-148B9527D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08" y="1815722"/>
            <a:ext cx="1829732" cy="528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068662-B3CA-4E2B-A92E-4905FAEBF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25" y="761940"/>
            <a:ext cx="567123" cy="556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60178-CCA8-4A5E-9ABE-8E9E41C2B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915" y="1548319"/>
            <a:ext cx="10413811" cy="5158383"/>
          </a:xfrm>
        </p:spPr>
        <p:txBody>
          <a:bodyPr>
            <a:normAutofit fontScale="90000"/>
          </a:bodyPr>
          <a:lstStyle/>
          <a:p>
            <a:pPr algn="l"/>
            <a:br>
              <a:rPr lang="en-US" sz="4200" dirty="0"/>
            </a:br>
            <a:br>
              <a:rPr lang="en-US" sz="4200" dirty="0"/>
            </a:br>
            <a:br>
              <a:rPr lang="en-US" sz="4200" dirty="0"/>
            </a:b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Catching Bad Guys In the Clouds Using What Your Mama Gave You and a Little Help From Your Friends</a:t>
            </a:r>
            <a:br>
              <a:rPr lang="en-US" sz="4200" dirty="0"/>
            </a:br>
            <a:br>
              <a:rPr lang="en-US" sz="4200" dirty="0"/>
            </a:br>
            <a:r>
              <a:rPr lang="en-US" sz="2400" dirty="0"/>
              <a:t>Wes Lambert, </a:t>
            </a:r>
            <a:r>
              <a:rPr lang="en-US" sz="2400" dirty="0" err="1"/>
              <a:t>BlueTeam</a:t>
            </a:r>
            <a:r>
              <a:rPr lang="en-US" sz="2400" dirty="0"/>
              <a:t> Con Webinar 2020</a:t>
            </a:r>
          </a:p>
        </p:txBody>
      </p:sp>
    </p:spTree>
    <p:extLst>
      <p:ext uri="{BB962C8B-B14F-4D97-AF65-F5344CB8AC3E}">
        <p14:creationId xmlns:p14="http://schemas.microsoft.com/office/powerpoint/2010/main" val="193074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F4ED-EAEA-45F2-AF33-C93708DC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Data: Lack of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5F71-47F4-4C7D-A277-2D98CA480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endParaRPr lang="en-US" b="1" dirty="0"/>
          </a:p>
          <a:p>
            <a:pPr marL="36900" indent="0">
              <a:buNone/>
            </a:pPr>
            <a:r>
              <a:rPr lang="en-US" sz="3200" b="1" dirty="0"/>
              <a:t>Ideal Solution</a:t>
            </a:r>
            <a:r>
              <a:rPr lang="en-US" sz="3200" dirty="0"/>
              <a:t>:</a:t>
            </a:r>
          </a:p>
          <a:p>
            <a:r>
              <a:rPr lang="en-US" sz="2800" dirty="0"/>
              <a:t>To the extent possible, we should monitor the cloud just as we do our local environments</a:t>
            </a:r>
          </a:p>
        </p:txBody>
      </p:sp>
    </p:spTree>
    <p:extLst>
      <p:ext uri="{BB962C8B-B14F-4D97-AF65-F5344CB8AC3E}">
        <p14:creationId xmlns:p14="http://schemas.microsoft.com/office/powerpoint/2010/main" val="270181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D284-0F52-481C-8E9E-0DADEED3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Data: Lack of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697CF-C09F-462F-8635-C6EA282E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0658773" cy="3714749"/>
          </a:xfrm>
        </p:spPr>
        <p:txBody>
          <a:bodyPr/>
          <a:lstStyle/>
          <a:p>
            <a:pPr marL="36900" indent="0">
              <a:buNone/>
            </a:pPr>
            <a:r>
              <a:rPr lang="en-US" sz="3600" b="1" dirty="0"/>
              <a:t>BUT</a:t>
            </a:r>
            <a:r>
              <a:rPr lang="en-US" sz="3600" dirty="0"/>
              <a:t>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Practitioners may not be aware of mechanisms available for monitoring activity in the cloud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For many, it’s not easy to capture, aggregate and present this data for consumption</a:t>
            </a:r>
          </a:p>
          <a:p>
            <a:pPr marL="3690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862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5D88-5BA4-4133-B35B-0F2F8847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Monitoring: Let’s Solve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DEE9C-5F81-431B-812B-F9BE71860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What applications/resources do we have in the cloud?</a:t>
            </a:r>
          </a:p>
          <a:p>
            <a:r>
              <a:rPr lang="en-US" sz="3200" dirty="0"/>
              <a:t>How can we increase visibility?</a:t>
            </a:r>
          </a:p>
          <a:p>
            <a:pPr lvl="1"/>
            <a:r>
              <a:rPr lang="en-US" sz="3200" dirty="0"/>
              <a:t> Where to start monitoring with native capabilities?</a:t>
            </a:r>
          </a:p>
          <a:p>
            <a:pPr lvl="1"/>
            <a:r>
              <a:rPr lang="en-US" sz="3200" dirty="0"/>
              <a:t> How can we augment native monitoring with other tools in a cost-effective fashion?</a:t>
            </a:r>
            <a:endParaRPr lang="en-US" sz="3000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1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84361-A80D-3047-AD29-89B035DC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89" y="2128205"/>
            <a:ext cx="7090823" cy="20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3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6FDDC-8010-476E-94FF-2CA2CC9A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Cloud Adoption Framework for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D9C1E-278B-4C2F-984E-FEDCF10EE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07" y="6257841"/>
            <a:ext cx="10353762" cy="457624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dirty="0">
                <a:hlinkClick r:id="rId3"/>
              </a:rPr>
              <a:t>https://docs.microsoft.com/en-us/azure/cloud-adoption-framework/manage/monitor/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2CCDF-DCE8-504F-9968-E9DAC6D3E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35" y="2616767"/>
            <a:ext cx="5905234" cy="280387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57301-970F-2340-B51F-BAA50CEA4996}"/>
              </a:ext>
            </a:extLst>
          </p:cNvPr>
          <p:cNvSpPr txBox="1"/>
          <p:nvPr/>
        </p:nvSpPr>
        <p:spPr>
          <a:xfrm>
            <a:off x="6793168" y="3027600"/>
            <a:ext cx="5955738" cy="187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Framework for adoption of the cloud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Starting point for orgs to safely and </a:t>
            </a:r>
          </a:p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securely build, monitor, and manage cloud deployments</a:t>
            </a:r>
          </a:p>
        </p:txBody>
      </p:sp>
    </p:spTree>
    <p:extLst>
      <p:ext uri="{BB962C8B-B14F-4D97-AF65-F5344CB8AC3E}">
        <p14:creationId xmlns:p14="http://schemas.microsoft.com/office/powerpoint/2010/main" val="378716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DE7E-9433-704E-BC9F-813FF35E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Azure Platform 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2C324-19A0-1842-BE23-2216F6F7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Resource Logs </a:t>
            </a:r>
            <a:r>
              <a:rPr lang="en-US" sz="2400" dirty="0"/>
              <a:t>– operations performed within a resource (data plane) </a:t>
            </a:r>
          </a:p>
          <a:p>
            <a:pPr lvl="1"/>
            <a:r>
              <a:rPr lang="en-US" i="1" dirty="0"/>
              <a:t>Database request</a:t>
            </a:r>
          </a:p>
          <a:p>
            <a:r>
              <a:rPr lang="en-US" sz="2400" b="1" dirty="0"/>
              <a:t>Activity Log </a:t>
            </a:r>
            <a:r>
              <a:rPr lang="en-US" sz="2400" dirty="0"/>
              <a:t>– operations performed on a resource from management perspective (management plane)</a:t>
            </a:r>
          </a:p>
          <a:p>
            <a:pPr lvl="1"/>
            <a:r>
              <a:rPr lang="en-US" sz="2000" i="1" dirty="0"/>
              <a:t>Who, What, When</a:t>
            </a:r>
          </a:p>
          <a:p>
            <a:r>
              <a:rPr lang="en-US" sz="2400" b="1" dirty="0"/>
              <a:t>Azure AD Logs </a:t>
            </a:r>
            <a:r>
              <a:rPr lang="en-US" sz="2400" dirty="0"/>
              <a:t>– history of login, audit trail of changes with regard to Azure AD</a:t>
            </a:r>
          </a:p>
          <a:p>
            <a:r>
              <a:rPr lang="en-US" sz="2400" b="1" dirty="0"/>
              <a:t>NSG Flow Logs </a:t>
            </a:r>
            <a:r>
              <a:rPr lang="en-US" sz="2400" dirty="0"/>
              <a:t>(Azure Network Watcher) – log network flows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0FD41-CD3F-334C-BB97-1314C98A2E6A}"/>
              </a:ext>
            </a:extLst>
          </p:cNvPr>
          <p:cNvSpPr/>
          <p:nvPr/>
        </p:nvSpPr>
        <p:spPr>
          <a:xfrm>
            <a:off x="97104" y="6318373"/>
            <a:ext cx="11625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https://docs.microsoft.com/en-us/azure/network-watcher/network-watcher-nsg-flow-logging-overview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386E1-B914-5748-B9D4-4284260A6142}"/>
              </a:ext>
            </a:extLst>
          </p:cNvPr>
          <p:cNvSpPr/>
          <p:nvPr/>
        </p:nvSpPr>
        <p:spPr>
          <a:xfrm>
            <a:off x="97104" y="5947534"/>
            <a:ext cx="864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https://docs.microsoft.com/en-us/azure/azure-monitor/platform/platform-logs-overview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06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1542-A258-6746-B2FE-6F472C00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Azure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17CA-00C8-2143-A996-57EEC174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1159522" cy="37147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Gather data to monitor:</a:t>
            </a:r>
          </a:p>
          <a:p>
            <a:r>
              <a:rPr lang="en-US" sz="2400" dirty="0"/>
              <a:t>Applications</a:t>
            </a:r>
          </a:p>
          <a:p>
            <a:r>
              <a:rPr lang="en-US" sz="2400" dirty="0"/>
              <a:t>Infrastructure</a:t>
            </a:r>
          </a:p>
          <a:p>
            <a:r>
              <a:rPr lang="en-US" sz="2400" dirty="0"/>
              <a:t>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7B86A-EF76-5944-AEF3-BDE2FA33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947" y="2220960"/>
            <a:ext cx="7123534" cy="402744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9DF6E3-6E2A-ED4B-9868-57B5C2B9A751}"/>
              </a:ext>
            </a:extLst>
          </p:cNvPr>
          <p:cNvSpPr/>
          <p:nvPr/>
        </p:nvSpPr>
        <p:spPr>
          <a:xfrm>
            <a:off x="5498163" y="6392910"/>
            <a:ext cx="4961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https://azure.microsoft.com/en-us/services/monitor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1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42CC-FB6F-7E4F-BC79-DFAD8047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Event Hubs</a:t>
            </a:r>
            <a:endParaRPr lang="en-US" dirty="0"/>
          </a:p>
        </p:txBody>
      </p:sp>
      <p:sp>
        <p:nvSpPr>
          <p:cNvPr id="5" name="Rectangle: Single Corner Rounded 5">
            <a:extLst>
              <a:ext uri="{FF2B5EF4-FFF2-40B4-BE49-F238E27FC236}">
                <a16:creationId xmlns:a16="http://schemas.microsoft.com/office/drawing/2014/main" id="{20976F17-5655-FB49-A4E5-F259FD6A61D3}"/>
              </a:ext>
            </a:extLst>
          </p:cNvPr>
          <p:cNvSpPr/>
          <p:nvPr/>
        </p:nvSpPr>
        <p:spPr>
          <a:xfrm>
            <a:off x="1041889" y="1803213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Log</a:t>
            </a:r>
          </a:p>
        </p:txBody>
      </p:sp>
      <p:sp>
        <p:nvSpPr>
          <p:cNvPr id="6" name="Rectangle: Single Corner Rounded 6">
            <a:extLst>
              <a:ext uri="{FF2B5EF4-FFF2-40B4-BE49-F238E27FC236}">
                <a16:creationId xmlns:a16="http://schemas.microsoft.com/office/drawing/2014/main" id="{4A35A3F4-0C9B-F141-9722-876B7D050C6F}"/>
              </a:ext>
            </a:extLst>
          </p:cNvPr>
          <p:cNvSpPr/>
          <p:nvPr/>
        </p:nvSpPr>
        <p:spPr>
          <a:xfrm>
            <a:off x="1041889" y="5383111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NSG Flow Logs</a:t>
            </a:r>
          </a:p>
        </p:txBody>
      </p:sp>
      <p:sp>
        <p:nvSpPr>
          <p:cNvPr id="7" name="Rectangle: Single Corner Rounded 7">
            <a:extLst>
              <a:ext uri="{FF2B5EF4-FFF2-40B4-BE49-F238E27FC236}">
                <a16:creationId xmlns:a16="http://schemas.microsoft.com/office/drawing/2014/main" id="{8ADD2F9B-6523-9648-A871-FA9F2BC0E541}"/>
              </a:ext>
            </a:extLst>
          </p:cNvPr>
          <p:cNvSpPr/>
          <p:nvPr/>
        </p:nvSpPr>
        <p:spPr>
          <a:xfrm>
            <a:off x="1041889" y="560489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Center Alerts</a:t>
            </a:r>
          </a:p>
        </p:txBody>
      </p:sp>
      <p:sp>
        <p:nvSpPr>
          <p:cNvPr id="8" name="Rectangle: Single Corner Rounded 8">
            <a:extLst>
              <a:ext uri="{FF2B5EF4-FFF2-40B4-BE49-F238E27FC236}">
                <a16:creationId xmlns:a16="http://schemas.microsoft.com/office/drawing/2014/main" id="{AB84CADA-A77F-AB40-ACD9-81FB9EED1E05}"/>
              </a:ext>
            </a:extLst>
          </p:cNvPr>
          <p:cNvSpPr/>
          <p:nvPr/>
        </p:nvSpPr>
        <p:spPr>
          <a:xfrm>
            <a:off x="4495161" y="3270655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Event Hubs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198700-BEBF-2246-B5A0-076213AAC82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758043" y="1017689"/>
            <a:ext cx="1737118" cy="2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4D412F-A5A2-9944-8200-2E40610B741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58043" y="2260413"/>
            <a:ext cx="1737118" cy="146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BCDCE-DABD-7C46-8978-A921B3131D7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758043" y="3727855"/>
            <a:ext cx="1737118" cy="211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6253CA-3D9B-7B4E-87CA-D01D2525D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763" y="2447076"/>
            <a:ext cx="4311348" cy="4035101"/>
          </a:xfrm>
        </p:spPr>
        <p:txBody>
          <a:bodyPr>
            <a:normAutofit/>
          </a:bodyPr>
          <a:lstStyle/>
          <a:p>
            <a:r>
              <a:rPr lang="en-US" sz="2400" dirty="0"/>
              <a:t>Big data streaming platform</a:t>
            </a:r>
          </a:p>
          <a:p>
            <a:r>
              <a:rPr lang="en-US" sz="2400" dirty="0"/>
              <a:t>Centralize event collection for export to other services</a:t>
            </a:r>
          </a:p>
          <a:p>
            <a:r>
              <a:rPr lang="en-US" sz="2400" dirty="0"/>
              <a:t>Integrate with external services for postprocessing, alerting, etc. </a:t>
            </a:r>
          </a:p>
          <a:p>
            <a:pPr marL="36900" indent="0">
              <a:buNone/>
            </a:pP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CBD8FD-2880-7C4B-8E5D-FCF9AF401458}"/>
              </a:ext>
            </a:extLst>
          </p:cNvPr>
          <p:cNvSpPr/>
          <p:nvPr/>
        </p:nvSpPr>
        <p:spPr>
          <a:xfrm>
            <a:off x="5222032" y="6297511"/>
            <a:ext cx="773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https://docs.microsoft.com/en-us/azure/security/fundamentals/log-audit</a:t>
            </a:r>
            <a:endParaRPr lang="en-US" dirty="0"/>
          </a:p>
        </p:txBody>
      </p:sp>
      <p:sp>
        <p:nvSpPr>
          <p:cNvPr id="19" name="Rectangle: Single Corner Rounded 5">
            <a:extLst>
              <a:ext uri="{FF2B5EF4-FFF2-40B4-BE49-F238E27FC236}">
                <a16:creationId xmlns:a16="http://schemas.microsoft.com/office/drawing/2014/main" id="{6EBA8902-E5E2-A949-B66A-B3B60F884309}"/>
              </a:ext>
            </a:extLst>
          </p:cNvPr>
          <p:cNvSpPr/>
          <p:nvPr/>
        </p:nvSpPr>
        <p:spPr>
          <a:xfrm>
            <a:off x="1041889" y="3029803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AD Logs</a:t>
            </a:r>
          </a:p>
        </p:txBody>
      </p:sp>
      <p:sp>
        <p:nvSpPr>
          <p:cNvPr id="22" name="Rectangle: Single Corner Rounded 5">
            <a:extLst>
              <a:ext uri="{FF2B5EF4-FFF2-40B4-BE49-F238E27FC236}">
                <a16:creationId xmlns:a16="http://schemas.microsoft.com/office/drawing/2014/main" id="{C62ABACC-EB33-D140-9412-92CDAD8785E0}"/>
              </a:ext>
            </a:extLst>
          </p:cNvPr>
          <p:cNvSpPr/>
          <p:nvPr/>
        </p:nvSpPr>
        <p:spPr>
          <a:xfrm>
            <a:off x="1041889" y="4185055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Logs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706FCE-1A7F-E04D-8F54-6092EEB9C53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710445" y="3454403"/>
            <a:ext cx="1784716" cy="27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949BE3-FA11-7D45-879C-81A8ECA5A7A4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2758043" y="3727855"/>
            <a:ext cx="1737118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84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7EE-92AA-C54A-A392-8EFDD6A0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Azure Security 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832FD-3426-194D-925A-2633DBD6B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049" y="2642893"/>
            <a:ext cx="5252336" cy="3714749"/>
          </a:xfrm>
        </p:spPr>
        <p:txBody>
          <a:bodyPr/>
          <a:lstStyle/>
          <a:p>
            <a:r>
              <a:rPr lang="en-US" dirty="0"/>
              <a:t>Free and standard tier</a:t>
            </a:r>
          </a:p>
          <a:p>
            <a:r>
              <a:rPr lang="en-US" dirty="0"/>
              <a:t>Supports hybrid cloud</a:t>
            </a:r>
          </a:p>
          <a:p>
            <a:r>
              <a:rPr lang="en-US" dirty="0"/>
              <a:t>Manage organization policy and compliance</a:t>
            </a:r>
          </a:p>
          <a:p>
            <a:r>
              <a:rPr lang="en-US" dirty="0"/>
              <a:t>Continuous assessment of resource security</a:t>
            </a:r>
          </a:p>
          <a:p>
            <a:r>
              <a:rPr lang="en-US" dirty="0"/>
              <a:t>Recommendation of controls</a:t>
            </a:r>
          </a:p>
          <a:p>
            <a:r>
              <a:rPr lang="en-US" dirty="0"/>
              <a:t>Threat protection includes kill-chain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4A61F-BBE0-A242-B428-6966812F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21" y="2383947"/>
            <a:ext cx="5846250" cy="3121221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7171E-2F6C-F747-86A9-F3A670C368BC}"/>
              </a:ext>
            </a:extLst>
          </p:cNvPr>
          <p:cNvSpPr/>
          <p:nvPr/>
        </p:nvSpPr>
        <p:spPr>
          <a:xfrm>
            <a:off x="158730" y="6357642"/>
            <a:ext cx="5676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https://azure.microsoft.com/en-us/services/security-center/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8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C669-C341-EC47-83A8-571F7E4A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Azure Sentinel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E459B-C85E-2649-B245-D1142757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05" y="2019289"/>
            <a:ext cx="4334848" cy="45176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A5568-19DE-2540-A09D-643C4206C319}"/>
              </a:ext>
            </a:extLst>
          </p:cNvPr>
          <p:cNvSpPr txBox="1"/>
          <p:nvPr/>
        </p:nvSpPr>
        <p:spPr>
          <a:xfrm>
            <a:off x="507982" y="1866900"/>
            <a:ext cx="5099799" cy="395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Cloud-native SIEM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SOAR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Analytics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Investigation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Hunting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Sigma support (SOC Prime TDM)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Can be expensive when ingesting many different data sources $$$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03A42-D21E-0A4C-8993-8C2A620CCA74}"/>
              </a:ext>
            </a:extLst>
          </p:cNvPr>
          <p:cNvSpPr/>
          <p:nvPr/>
        </p:nvSpPr>
        <p:spPr>
          <a:xfrm>
            <a:off x="126774" y="6319988"/>
            <a:ext cx="6654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https://azure.microsoft.com/en-us/services/azure-sentinel/#features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7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8F6-7597-46ED-A492-8422BADC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F388D-09C7-4FED-9B93-6D62125D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3600" dirty="0"/>
              <a:t>Cloud Data</a:t>
            </a:r>
          </a:p>
          <a:p>
            <a:pPr marL="36900" indent="0">
              <a:buNone/>
            </a:pPr>
            <a:r>
              <a:rPr lang="en-US" sz="3600" dirty="0"/>
              <a:t>Cloud Monitoring</a:t>
            </a:r>
          </a:p>
          <a:p>
            <a:pPr lvl="1"/>
            <a:r>
              <a:rPr lang="en-US" sz="3600" dirty="0"/>
              <a:t> Native Resources</a:t>
            </a:r>
          </a:p>
          <a:p>
            <a:pPr marL="810000" lvl="2" indent="0">
              <a:buNone/>
            </a:pPr>
            <a:r>
              <a:rPr lang="en-US" sz="3400" i="1" dirty="0">
                <a:solidFill>
                  <a:srgbClr val="FFC000"/>
                </a:solidFill>
              </a:rPr>
              <a:t>what </a:t>
            </a:r>
            <a:r>
              <a:rPr lang="en-US" sz="3400" i="1" dirty="0" err="1">
                <a:solidFill>
                  <a:srgbClr val="FFC000"/>
                </a:solidFill>
              </a:rPr>
              <a:t>Mama|Daddy</a:t>
            </a:r>
            <a:r>
              <a:rPr lang="en-US" sz="3400" i="1" dirty="0">
                <a:solidFill>
                  <a:srgbClr val="FFC000"/>
                </a:solidFill>
              </a:rPr>
              <a:t>|&lt;insert parental figure here&gt; gave us</a:t>
            </a:r>
          </a:p>
          <a:p>
            <a:pPr lvl="1"/>
            <a:r>
              <a:rPr lang="en-US" sz="3600" dirty="0"/>
              <a:t> Open Source Tools</a:t>
            </a:r>
          </a:p>
          <a:p>
            <a:pPr marL="810000" lvl="2" indent="0">
              <a:buNone/>
            </a:pPr>
            <a:r>
              <a:rPr lang="en-US" sz="3400" i="1" dirty="0">
                <a:solidFill>
                  <a:srgbClr val="FFC000"/>
                </a:solidFill>
              </a:rPr>
              <a:t>a little help from our friends to make things even better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0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4B-34E8-3D40-B91A-4C87E686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Comparing ASC &amp; Azure Sentinel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7CB96-A8B0-9149-933E-151B2792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36" y="2105166"/>
            <a:ext cx="8140296" cy="4085241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492038-357C-1344-818A-91D5898306B7}"/>
              </a:ext>
            </a:extLst>
          </p:cNvPr>
          <p:cNvSpPr/>
          <p:nvPr/>
        </p:nvSpPr>
        <p:spPr>
          <a:xfrm>
            <a:off x="655454" y="6387361"/>
            <a:ext cx="112722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https://medium.com/the-cloud-builders-guild/what-is-the-difference-between-azure-security-center-and-azure-sentinel-9d91eb801cd2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881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5811067-7C80-314D-AF2B-E55DB542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8137" y="1047711"/>
            <a:ext cx="8217739" cy="43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27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1640-BA2B-4A88-AE86-ECEC84BA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GCP 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ABB1-C3E5-403E-8FDC-B22402D0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4004"/>
            <a:ext cx="10463607" cy="4809029"/>
          </a:xfrm>
        </p:spPr>
        <p:txBody>
          <a:bodyPr>
            <a:normAutofit/>
          </a:bodyPr>
          <a:lstStyle/>
          <a:p>
            <a:pPr marL="450000" lvl="1" indent="0">
              <a:buNone/>
            </a:pPr>
            <a:r>
              <a:rPr lang="en-US" sz="3600" b="1" dirty="0"/>
              <a:t>Cloud Logging </a:t>
            </a:r>
            <a:r>
              <a:rPr lang="en-US" sz="3600" dirty="0"/>
              <a:t>(formerly </a:t>
            </a:r>
            <a:r>
              <a:rPr lang="en-US" sz="3600" dirty="0" err="1"/>
              <a:t>Stackdriver</a:t>
            </a:r>
            <a:r>
              <a:rPr lang="en-US" sz="3600" dirty="0"/>
              <a:t>)</a:t>
            </a:r>
          </a:p>
          <a:p>
            <a:pPr lvl="2"/>
            <a:r>
              <a:rPr lang="en-US" sz="3400" dirty="0"/>
              <a:t> Firewall Logging – effects of FW rules</a:t>
            </a:r>
          </a:p>
          <a:p>
            <a:pPr lvl="2"/>
            <a:r>
              <a:rPr lang="en-US" sz="3400" dirty="0"/>
              <a:t> VPC Flow Logs – sample of network flows</a:t>
            </a:r>
          </a:p>
          <a:p>
            <a:pPr lvl="2"/>
            <a:r>
              <a:rPr lang="en-US" sz="3400" dirty="0"/>
              <a:t> Access Transparency Logs – actions taken by Google personnel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2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947F-12B8-C54A-ABEF-287D0757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GCP Logging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B755F-5D3A-7E41-96F1-CD9D2BCDB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2"/>
            <a:r>
              <a:rPr lang="en-US" sz="3400" dirty="0"/>
              <a:t> Audit Logs</a:t>
            </a:r>
          </a:p>
          <a:p>
            <a:pPr lvl="3"/>
            <a:r>
              <a:rPr lang="en-US" sz="3200" dirty="0"/>
              <a:t> Admin Activity – API calls or admin actions that modify config/metadata</a:t>
            </a:r>
          </a:p>
          <a:p>
            <a:pPr lvl="3"/>
            <a:r>
              <a:rPr lang="en-US" sz="3200" dirty="0"/>
              <a:t> Data Access – API calls that read resource config/metadata, as well as create/modify/read resource data</a:t>
            </a:r>
          </a:p>
          <a:p>
            <a:pPr lvl="4"/>
            <a:r>
              <a:rPr lang="en-US" sz="3200" dirty="0">
                <a:solidFill>
                  <a:srgbClr val="FFC000"/>
                </a:solidFill>
              </a:rPr>
              <a:t>NOTE:</a:t>
            </a:r>
            <a:r>
              <a:rPr lang="en-US" sz="3200" dirty="0"/>
              <a:t> Data-access operations on resources that are publicly shared/do not require a GCP login, are </a:t>
            </a:r>
            <a:r>
              <a:rPr lang="en-US" sz="3200" dirty="0">
                <a:solidFill>
                  <a:srgbClr val="C00000"/>
                </a:solidFill>
              </a:rPr>
              <a:t>NOT</a:t>
            </a:r>
            <a:r>
              <a:rPr lang="en-US" sz="3200" dirty="0"/>
              <a:t> recorded</a:t>
            </a:r>
          </a:p>
          <a:p>
            <a:pPr lvl="3"/>
            <a:r>
              <a:rPr lang="en-US" sz="3200" dirty="0"/>
              <a:t> System Event – Google Cloud admin actions; generated by Google Cloud, and not user action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49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E62C-002A-3741-992F-165B6219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GCP Monitoring and Alerting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E1971-FE68-B642-B40D-B98DB70E4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96432"/>
            <a:ext cx="10353762" cy="3994767"/>
          </a:xfrm>
        </p:spPr>
        <p:txBody>
          <a:bodyPr>
            <a:noAutofit/>
          </a:bodyPr>
          <a:lstStyle/>
          <a:p>
            <a:r>
              <a:rPr lang="en-US" sz="2600" b="1" dirty="0"/>
              <a:t>AWS Monitoring </a:t>
            </a:r>
            <a:r>
              <a:rPr lang="en-US" sz="2600" dirty="0"/>
              <a:t>– allow organizations to monitor hybrid cloud environments</a:t>
            </a:r>
          </a:p>
          <a:p>
            <a:r>
              <a:rPr lang="en-US" sz="2600" b="1" dirty="0"/>
              <a:t>Alerting</a:t>
            </a:r>
            <a:r>
              <a:rPr lang="en-US" sz="2600" dirty="0"/>
              <a:t> – alert on data from Cloud logging or monitoring metrics</a:t>
            </a:r>
            <a:endParaRPr lang="en-US" sz="2400" dirty="0"/>
          </a:p>
          <a:p>
            <a:r>
              <a:rPr lang="en-US" sz="2600" b="1" dirty="0"/>
              <a:t>Packet Mirroring</a:t>
            </a:r>
          </a:p>
          <a:p>
            <a:pPr lvl="1"/>
            <a:r>
              <a:rPr lang="en-US" sz="2400" dirty="0"/>
              <a:t>Allows for capture of the complete conversation between hosts on the network</a:t>
            </a:r>
          </a:p>
          <a:p>
            <a:pPr lvl="1"/>
            <a:r>
              <a:rPr lang="en-US" sz="2400" dirty="0"/>
              <a:t>Extremely valuable for network forensics and security monitoring, and can be relatively inexpensive to implement compared to some other methods </a:t>
            </a:r>
          </a:p>
        </p:txBody>
      </p:sp>
    </p:spTree>
    <p:extLst>
      <p:ext uri="{BB962C8B-B14F-4D97-AF65-F5344CB8AC3E}">
        <p14:creationId xmlns:p14="http://schemas.microsoft.com/office/powerpoint/2010/main" val="207792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72047F-8A24-494A-8D15-530CC9374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47" y="1882473"/>
            <a:ext cx="5004474" cy="29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56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29AC-3B8C-9C43-8F6A-CE475F78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AWS Logging and Monitoring: </a:t>
            </a:r>
            <a:r>
              <a:rPr lang="en-US" dirty="0" err="1">
                <a:solidFill>
                  <a:srgbClr val="FFC000"/>
                </a:solidFill>
              </a:rPr>
              <a:t>Cloudwatch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46138-DF82-7244-B3BC-33EFDC69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 </a:t>
            </a:r>
            <a:r>
              <a:rPr lang="en-US" sz="2600" dirty="0" err="1"/>
              <a:t>Cloudwatch</a:t>
            </a:r>
            <a:endParaRPr lang="en-US" sz="2600" dirty="0"/>
          </a:p>
          <a:p>
            <a:pPr lvl="1"/>
            <a:r>
              <a:rPr lang="en-US" sz="2600" dirty="0"/>
              <a:t>Monitor applications in AWS and in on-premises environments</a:t>
            </a:r>
          </a:p>
          <a:p>
            <a:pPr lvl="1"/>
            <a:r>
              <a:rPr lang="en-US" sz="2600" dirty="0"/>
              <a:t>Assist with resource optimization</a:t>
            </a:r>
          </a:p>
          <a:p>
            <a:pPr lvl="1"/>
            <a:r>
              <a:rPr lang="en-US" sz="2600" dirty="0"/>
              <a:t>Alert/trigger actions on log metrics/conditions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9659D-FD1B-F248-A99C-6FF593A1443C}"/>
              </a:ext>
            </a:extLst>
          </p:cNvPr>
          <p:cNvSpPr/>
          <p:nvPr/>
        </p:nvSpPr>
        <p:spPr>
          <a:xfrm>
            <a:off x="145319" y="6384044"/>
            <a:ext cx="3598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https://aws.amazon.com/cloudwatch/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95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F97AC-570A-E644-B045-07CE0373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AWS Logging and Monitoring: </a:t>
            </a:r>
            <a:r>
              <a:rPr lang="en-US" dirty="0" err="1">
                <a:solidFill>
                  <a:srgbClr val="FFC000"/>
                </a:solidFill>
              </a:rPr>
              <a:t>Cloudtrail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5543A-35AB-4040-AF67-0914FD6A0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 </a:t>
            </a:r>
            <a:r>
              <a:rPr lang="en-US" sz="2600" dirty="0" err="1"/>
              <a:t>Cloudtrail</a:t>
            </a:r>
            <a:endParaRPr lang="en-US" sz="2600" dirty="0"/>
          </a:p>
          <a:p>
            <a:pPr lvl="1"/>
            <a:r>
              <a:rPr lang="en-US" sz="2600" dirty="0"/>
              <a:t>Audit events with regard to AWS account activity</a:t>
            </a:r>
          </a:p>
          <a:p>
            <a:pPr lvl="1"/>
            <a:r>
              <a:rPr lang="en-US" sz="2600" dirty="0"/>
              <a:t>Assist with cloud governance, compliance</a:t>
            </a:r>
          </a:p>
          <a:p>
            <a:pPr lvl="1"/>
            <a:r>
              <a:rPr lang="en-US" sz="2600" dirty="0"/>
              <a:t>Automate response with CloudWatch Events</a:t>
            </a:r>
            <a:endParaRPr lang="en-US" sz="2800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6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6CB6-C414-AD41-81F8-9A7DBDDA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AWS Logging and Monitoring: </a:t>
            </a:r>
            <a:r>
              <a:rPr lang="en-US" dirty="0" err="1">
                <a:solidFill>
                  <a:srgbClr val="FFC000"/>
                </a:solidFill>
              </a:rPr>
              <a:t>Cloudtrail</a:t>
            </a:r>
            <a:r>
              <a:rPr lang="en-US" dirty="0">
                <a:solidFill>
                  <a:srgbClr val="FFC000"/>
                </a:solidFill>
              </a:rPr>
              <a:t> Events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0A23-24D9-474E-ADB1-D31B57A5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ConsoleLogin</a:t>
            </a:r>
            <a:endParaRPr lang="en-US" dirty="0"/>
          </a:p>
          <a:p>
            <a:r>
              <a:rPr lang="en-US" dirty="0" err="1"/>
              <a:t>StopLogging</a:t>
            </a:r>
            <a:endParaRPr lang="en-US" dirty="0"/>
          </a:p>
          <a:p>
            <a:r>
              <a:rPr lang="en-US" dirty="0" err="1">
                <a:effectLst/>
              </a:rPr>
              <a:t>CreateNetworkAclEntry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CreateRoute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AuthorizeSecurityGroupEgress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AuthorizeSecurityGroupIngress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RevokeSecurityGroupEgress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RevokeSecurityGroupIngress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ApplySecurityGroupsToLoadBalancer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SetSecurityGroups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1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88E7-33D9-A64E-844A-15578271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AWS Logging and Monitoring:  VPC Mirroring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BF77-B975-C643-A42D-4D5A82837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 VPC Mirroring</a:t>
            </a:r>
          </a:p>
          <a:p>
            <a:pPr lvl="1"/>
            <a:r>
              <a:rPr lang="en-US" sz="2600" dirty="0"/>
              <a:t>Similar to Packet Mirroring in GCP</a:t>
            </a:r>
          </a:p>
          <a:p>
            <a:pPr lvl="1"/>
            <a:r>
              <a:rPr lang="en-US" sz="2600" dirty="0"/>
              <a:t>Assist with compliance, security monitoring, threat detection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7C0E0-81E7-B742-8426-ECCE47A88BEE}"/>
              </a:ext>
            </a:extLst>
          </p:cNvPr>
          <p:cNvSpPr/>
          <p:nvPr/>
        </p:nvSpPr>
        <p:spPr>
          <a:xfrm>
            <a:off x="169328" y="6000749"/>
            <a:ext cx="8109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https://docs.aws.amazon.com/vpc/latest/mirroring/what-is-traffic-mirroring.html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EDAA4-A13B-9643-AB54-C87A1DA47C03}"/>
              </a:ext>
            </a:extLst>
          </p:cNvPr>
          <p:cNvSpPr/>
          <p:nvPr/>
        </p:nvSpPr>
        <p:spPr>
          <a:xfrm>
            <a:off x="169328" y="6351547"/>
            <a:ext cx="9751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https://docs.aws.amazon.com/vpc/latest/mirroring/traffic-mirroring-considerations.html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7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FFC9-7917-4239-9FA5-BD8FA2C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Data: Storage/Transit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B8E33-E829-4B1D-8947-3CD8BA98C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652974" cy="4300904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sz="2800" b="1" dirty="0"/>
              <a:t>Amazon Web Services</a:t>
            </a:r>
          </a:p>
          <a:p>
            <a:pPr lvl="2"/>
            <a:r>
              <a:rPr lang="en-US" sz="2800" dirty="0"/>
              <a:t>S3 Buckets</a:t>
            </a:r>
          </a:p>
          <a:p>
            <a:pPr lvl="2"/>
            <a:r>
              <a:rPr lang="en-US" sz="2800" dirty="0"/>
              <a:t>Dynamo DB</a:t>
            </a:r>
          </a:p>
          <a:p>
            <a:pPr lvl="1"/>
            <a:r>
              <a:rPr lang="en-US" sz="2800" b="1" dirty="0"/>
              <a:t>Azure </a:t>
            </a:r>
          </a:p>
          <a:p>
            <a:pPr lvl="2"/>
            <a:r>
              <a:rPr lang="en-US" sz="2800" dirty="0"/>
              <a:t>Blobs</a:t>
            </a:r>
          </a:p>
          <a:p>
            <a:pPr lvl="2"/>
            <a:r>
              <a:rPr lang="en-US" sz="2800" dirty="0"/>
              <a:t>Event Hubs</a:t>
            </a:r>
          </a:p>
          <a:p>
            <a:pPr lvl="1"/>
            <a:r>
              <a:rPr lang="en-US" sz="2800" b="1" dirty="0"/>
              <a:t>Google Cloud Platform</a:t>
            </a:r>
          </a:p>
          <a:p>
            <a:pPr lvl="2"/>
            <a:r>
              <a:rPr lang="en-US" sz="2800" dirty="0"/>
              <a:t>Storage Buckets</a:t>
            </a:r>
          </a:p>
          <a:p>
            <a:pPr lvl="2"/>
            <a:r>
              <a:rPr lang="en-US" sz="2800" dirty="0"/>
              <a:t>Cloud Datastore/</a:t>
            </a:r>
            <a:r>
              <a:rPr lang="en-US" sz="2800" dirty="0" err="1"/>
              <a:t>Filestore</a:t>
            </a:r>
            <a:endParaRPr lang="en-US" sz="2800" dirty="0"/>
          </a:p>
          <a:p>
            <a:pPr lvl="1"/>
            <a:r>
              <a:rPr lang="en-US" sz="2800" b="1" dirty="0"/>
              <a:t>Application/Network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6D9DA-6386-8545-89E3-26772D67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16" y="2254194"/>
            <a:ext cx="4735776" cy="362062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0332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4D67-69C2-AA4E-89D9-15A7795C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AWS </a:t>
            </a:r>
            <a:r>
              <a:rPr lang="en-US" dirty="0" err="1">
                <a:solidFill>
                  <a:srgbClr val="FFC000"/>
                </a:solidFill>
              </a:rPr>
              <a:t>GuardDuty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39738-1824-D640-9F5E-C82B6530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Threat detection</a:t>
            </a:r>
          </a:p>
          <a:p>
            <a:r>
              <a:rPr lang="en-US" sz="2800" dirty="0"/>
              <a:t>Continuous monitoring</a:t>
            </a:r>
          </a:p>
          <a:p>
            <a:r>
              <a:rPr lang="en-US" sz="2800" dirty="0"/>
              <a:t>Analysis/correlation between </a:t>
            </a:r>
            <a:r>
              <a:rPr lang="en-US" sz="2800" dirty="0" err="1"/>
              <a:t>Cloudtrail</a:t>
            </a:r>
            <a:r>
              <a:rPr lang="en-US" sz="2800" dirty="0"/>
              <a:t>, VPC Flow, and DNS logs</a:t>
            </a:r>
          </a:p>
          <a:p>
            <a:r>
              <a:rPr lang="en-US" sz="2800" dirty="0"/>
              <a:t>Like Sentinel, can be expensive </a:t>
            </a:r>
            <a:r>
              <a:rPr lang="en-US" sz="2800" dirty="0">
                <a:solidFill>
                  <a:srgbClr val="00B050"/>
                </a:solidFill>
              </a:rPr>
              <a:t>$$$</a:t>
            </a:r>
            <a:r>
              <a:rPr lang="en-US" sz="2800" dirty="0"/>
              <a:t>, depending on the amount of data/usage, and compared to other options</a:t>
            </a:r>
          </a:p>
          <a:p>
            <a:pPr lvl="1"/>
            <a:r>
              <a:rPr lang="en-US" sz="2400" dirty="0"/>
              <a:t>Sometimes makes it difficult for smaller organizations to adopt/utilize</a:t>
            </a:r>
          </a:p>
        </p:txBody>
      </p:sp>
    </p:spTree>
    <p:extLst>
      <p:ext uri="{BB962C8B-B14F-4D97-AF65-F5344CB8AC3E}">
        <p14:creationId xmlns:p14="http://schemas.microsoft.com/office/powerpoint/2010/main" val="4102155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3BCF5-DB33-7047-88D4-99137E6AE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412" y="2545787"/>
            <a:ext cx="10373989" cy="37147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solidFill>
                  <a:srgbClr val="FFC000"/>
                </a:solidFill>
              </a:rPr>
              <a:t>We’ve been given some great native resources, but how can we leverage a little help from our friends?</a:t>
            </a:r>
          </a:p>
        </p:txBody>
      </p:sp>
    </p:spTree>
    <p:extLst>
      <p:ext uri="{BB962C8B-B14F-4D97-AF65-F5344CB8AC3E}">
        <p14:creationId xmlns:p14="http://schemas.microsoft.com/office/powerpoint/2010/main" val="3224594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809-DFEB-0744-BBC8-DAA6D2BB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900" y="1265054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Enter the onion…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33BC2-6E42-B84E-A005-E0E8CA35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74" y="2707184"/>
            <a:ext cx="2989652" cy="29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817095-4A1B-1F4E-B3D9-5069F8303D58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C000"/>
                </a:solidFill>
              </a:rPr>
              <a:t>Security Onion: 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89E088-226C-2244-BCBC-DD9785567A82}"/>
              </a:ext>
            </a:extLst>
          </p:cNvPr>
          <p:cNvSpPr txBox="1">
            <a:spLocks/>
          </p:cNvSpPr>
          <p:nvPr/>
        </p:nvSpPr>
        <p:spPr>
          <a:xfrm>
            <a:off x="913795" y="2164941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Created by Doug Burks in 2008</a:t>
            </a:r>
          </a:p>
          <a:p>
            <a:r>
              <a:rPr lang="en-US" sz="2800" dirty="0"/>
              <a:t>Free and open source platform for intrusion detection, enterprise security monitoring, and log management</a:t>
            </a:r>
          </a:p>
          <a:p>
            <a:r>
              <a:rPr lang="en-US" sz="2800" dirty="0"/>
              <a:t>Can be installed from an ISO image or packages on top of Ubuntu 16.04 in minutes</a:t>
            </a:r>
          </a:p>
          <a:p>
            <a:r>
              <a:rPr lang="en-US" sz="2800" dirty="0"/>
              <a:t>Traditionally fed data from a TAP or SPAN port</a:t>
            </a:r>
          </a:p>
          <a:p>
            <a:r>
              <a:rPr lang="en-US" sz="2800" dirty="0"/>
              <a:t>Integrated with the Elastic Stack for data enrichment, indexing, and visualization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46167-E17C-AA49-B1AC-9CB9D8A3D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212" y="611840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9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1356-6B8D-45E3-A958-97AF5661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43839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0DFA-B6A2-46BA-B8E9-1142BB8BC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7" y="1341121"/>
            <a:ext cx="10607237" cy="527304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6266A-066E-46CD-80C4-0A6489B93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293" y="236174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53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781708-0F22-4FE9-BFB1-9AD5AE33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39" y="418842"/>
            <a:ext cx="10576021" cy="602031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AAA5C-F66E-46EE-A251-2887F888C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16" y="14068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8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A07B-B8BE-47C2-85B2-4B19B980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Alert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63607-5067-4FA3-AF0B-EA29FFE73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000" lvl="1" indent="0">
              <a:buNone/>
            </a:pPr>
            <a:r>
              <a:rPr lang="en-US" sz="2800" b="1" dirty="0"/>
              <a:t>HIDS/NIDS Alerts </a:t>
            </a:r>
          </a:p>
          <a:p>
            <a:pPr lvl="2"/>
            <a:r>
              <a:rPr lang="en-US" sz="2600" dirty="0"/>
              <a:t>  Wazuh/Snort/Suricata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6060A-D535-4802-9393-B299EA4F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" y="3429000"/>
            <a:ext cx="11631221" cy="45520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2B4A39-FC03-4773-8DFE-EB63A30D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2" y="4387010"/>
            <a:ext cx="11307335" cy="211858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F0F89-9571-4B69-A7C4-92D4FFC48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163" y="21535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7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CE2F-4642-46EA-B090-98203641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41165" y="345440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66791-022C-4282-AAE5-D4CE8C385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 lnSpcReduction="10000"/>
          </a:bodyPr>
          <a:lstStyle/>
          <a:p>
            <a:pPr marL="450000" lvl="1" indent="0">
              <a:buNone/>
            </a:pPr>
            <a:r>
              <a:rPr lang="en-US" sz="2800" b="1" dirty="0"/>
              <a:t>Network Metadata </a:t>
            </a:r>
          </a:p>
          <a:p>
            <a:pPr marL="1213200" lvl="2" indent="-457200"/>
            <a:r>
              <a:rPr lang="en-US" sz="2600" dirty="0"/>
              <a:t>Bro/Zeek</a:t>
            </a:r>
          </a:p>
          <a:p>
            <a:pPr marL="1573200" lvl="3" indent="-457200"/>
            <a:r>
              <a:rPr lang="en-US" sz="2400" dirty="0"/>
              <a:t>DNS</a:t>
            </a:r>
          </a:p>
          <a:p>
            <a:pPr marL="1573200" lvl="3" indent="-457200"/>
            <a:r>
              <a:rPr lang="en-US" sz="2400" dirty="0"/>
              <a:t>HTTP</a:t>
            </a:r>
          </a:p>
          <a:p>
            <a:pPr marL="1573200" lvl="3" indent="-457200"/>
            <a:r>
              <a:rPr lang="en-US" sz="2400" dirty="0"/>
              <a:t>SIP</a:t>
            </a:r>
          </a:p>
          <a:p>
            <a:pPr marL="1573200" lvl="3" indent="-457200"/>
            <a:r>
              <a:rPr lang="en-US" sz="2400" dirty="0"/>
              <a:t>SSL</a:t>
            </a:r>
          </a:p>
          <a:p>
            <a:pPr marL="1573200" lvl="3" indent="-457200"/>
            <a:r>
              <a:rPr lang="en-US" sz="2400" dirty="0"/>
              <a:t>and much more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86556-9D91-4CD0-9D0D-A947147C6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6" y="6068014"/>
            <a:ext cx="567123" cy="556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E7ACB-9CE0-CF4D-8925-3A18C29CE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46" y="520408"/>
            <a:ext cx="5172117" cy="600730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490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B9AE-A653-428E-8149-9D19DFC4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Full Content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20D0-7A5F-4163-AF44-08CC7926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000" lvl="1" indent="0">
              <a:buNone/>
            </a:pPr>
            <a:r>
              <a:rPr lang="en-US" sz="2800" b="1" dirty="0"/>
              <a:t>Full Content Data (PCAP)</a:t>
            </a:r>
          </a:p>
          <a:p>
            <a:pPr lvl="2"/>
            <a:r>
              <a:rPr lang="en-US" sz="2600" dirty="0"/>
              <a:t> </a:t>
            </a:r>
            <a:r>
              <a:rPr lang="en-US" sz="2600" dirty="0" err="1"/>
              <a:t>Netsniff</a:t>
            </a:r>
            <a:r>
              <a:rPr lang="en-US" sz="2600" dirty="0"/>
              <a:t>-NG</a:t>
            </a:r>
          </a:p>
          <a:p>
            <a:pPr lvl="3"/>
            <a:r>
              <a:rPr lang="en-US" sz="2400" dirty="0"/>
              <a:t>Complete transcript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EF908-5F0C-4E5C-A6FE-C825EA39B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6" y="6128479"/>
            <a:ext cx="567123" cy="556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1C29E-3971-5244-A647-25F2DF901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119" y="2001586"/>
            <a:ext cx="4992756" cy="446978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23079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45D9-562A-4A8F-AD40-5C4A16F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Supplementary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218C2-1831-4C2A-971E-1E48E1981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905" y="2253430"/>
            <a:ext cx="10353762" cy="371474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US" sz="2800" b="1" dirty="0"/>
              <a:t>Elastic Beats</a:t>
            </a:r>
          </a:p>
          <a:p>
            <a:pPr lvl="1"/>
            <a:r>
              <a:rPr lang="en-US" sz="2800" dirty="0" err="1"/>
              <a:t>Filebeat</a:t>
            </a:r>
            <a:r>
              <a:rPr lang="en-US" sz="2800" dirty="0"/>
              <a:t> – Application Logs, Cloud logs</a:t>
            </a:r>
            <a:endParaRPr lang="en-US" sz="2600" dirty="0"/>
          </a:p>
          <a:p>
            <a:pPr lvl="1"/>
            <a:r>
              <a:rPr lang="en-US" sz="2800" dirty="0" err="1"/>
              <a:t>Winlogbeat</a:t>
            </a:r>
            <a:r>
              <a:rPr lang="en-US" sz="2800" dirty="0"/>
              <a:t> – Windows Event Logs</a:t>
            </a:r>
          </a:p>
          <a:p>
            <a:pPr lvl="1"/>
            <a:r>
              <a:rPr lang="en-US" sz="2800" dirty="0" err="1"/>
              <a:t>Packetbeat</a:t>
            </a:r>
            <a:r>
              <a:rPr lang="en-US" sz="2800" dirty="0"/>
              <a:t> – Network traffic</a:t>
            </a:r>
            <a:endParaRPr lang="en-US" sz="2800" b="1" dirty="0"/>
          </a:p>
          <a:p>
            <a:pPr marL="36900" indent="0">
              <a:buNone/>
            </a:pPr>
            <a:r>
              <a:rPr lang="en-US" sz="2800" b="1" dirty="0"/>
              <a:t>Logstash input plugins</a:t>
            </a:r>
          </a:p>
          <a:p>
            <a:pPr lvl="1"/>
            <a:r>
              <a:rPr lang="en-US" sz="2600" dirty="0"/>
              <a:t>S3</a:t>
            </a:r>
          </a:p>
          <a:p>
            <a:pPr lvl="1"/>
            <a:r>
              <a:rPr lang="en-US" sz="2600" dirty="0"/>
              <a:t>Azure Event Hubs</a:t>
            </a:r>
          </a:p>
          <a:p>
            <a:pPr marL="72900" indent="0">
              <a:buNone/>
            </a:pPr>
            <a:r>
              <a:rPr lang="en-US" sz="2800" b="1" dirty="0"/>
              <a:t>Syslog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D69E8-3AB1-4D30-96A5-4D37335BD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105" y="617554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3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7C91-0D18-45F7-8995-7166962D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Data: Exploited/Abused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0C25-3A5B-49C5-8D16-734B98DD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1415845"/>
            <a:ext cx="10928176" cy="516143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n-US" sz="3100" dirty="0"/>
          </a:p>
          <a:p>
            <a:pPr marL="36900" indent="0">
              <a:buNone/>
            </a:pPr>
            <a:r>
              <a:rPr lang="en-US" sz="3100" b="1" dirty="0"/>
              <a:t>AWS (Amazon Web Services)</a:t>
            </a:r>
          </a:p>
          <a:p>
            <a:pPr lvl="1"/>
            <a:r>
              <a:rPr lang="en-US" sz="3100" dirty="0"/>
              <a:t>S3Scanner</a:t>
            </a:r>
          </a:p>
          <a:p>
            <a:pPr lvl="2"/>
            <a:r>
              <a:rPr lang="en-US" sz="3100" dirty="0"/>
              <a:t>scan for open S3 buckets</a:t>
            </a:r>
          </a:p>
          <a:p>
            <a:pPr lvl="1"/>
            <a:r>
              <a:rPr lang="en-US" sz="3100" dirty="0"/>
              <a:t>AWSBucketDump</a:t>
            </a:r>
          </a:p>
          <a:p>
            <a:pPr lvl="2"/>
            <a:r>
              <a:rPr lang="en-US" sz="3100" dirty="0"/>
              <a:t>enumerate buckets and look for interesting files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dirty="0">
                <a:hlinkClick r:id="rId3"/>
              </a:rPr>
              <a:t>https://github.com/sa7mon/S3Scanner</a:t>
            </a: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4"/>
              </a:rPr>
              <a:t>https://github.com/jordanpotti/AWSBucketDump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39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B3B1-3E41-4C68-A362-7117419F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924244" cy="48964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That’s great and all, but how can we use Security Onion to monitor the cloud?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5B090-313F-AE45-B027-262824B75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105" y="617554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16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BB055E-6396-4D3A-9A29-934BE72C89A5}"/>
              </a:ext>
            </a:extLst>
          </p:cNvPr>
          <p:cNvSpPr/>
          <p:nvPr/>
        </p:nvSpPr>
        <p:spPr>
          <a:xfrm>
            <a:off x="6362476" y="2774732"/>
            <a:ext cx="4515731" cy="24095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                Security Onion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54E94-123A-4469-8802-7A8156F9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49" y="460870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Azure Data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74E65540-B443-457B-89D2-AA336358DA5D}"/>
              </a:ext>
            </a:extLst>
          </p:cNvPr>
          <p:cNvSpPr/>
          <p:nvPr/>
        </p:nvSpPr>
        <p:spPr>
          <a:xfrm>
            <a:off x="6504365" y="3463600"/>
            <a:ext cx="1892147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Logstash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8762A4-D773-4C29-8AD0-1B5297FEEAB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829526" y="3920800"/>
            <a:ext cx="674839" cy="2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BD22F92-5F6E-4EBC-85E2-E20C0CD01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331" y="6177117"/>
            <a:ext cx="567123" cy="556306"/>
          </a:xfrm>
          <a:prstGeom prst="rect">
            <a:avLst/>
          </a:prstGeom>
        </p:spPr>
      </p:pic>
      <p:sp>
        <p:nvSpPr>
          <p:cNvPr id="20" name="Rectangle: Single Corner Rounded 8">
            <a:extLst>
              <a:ext uri="{FF2B5EF4-FFF2-40B4-BE49-F238E27FC236}">
                <a16:creationId xmlns:a16="http://schemas.microsoft.com/office/drawing/2014/main" id="{773FE732-BB74-AC4F-93D2-6D92BC0E5208}"/>
              </a:ext>
            </a:extLst>
          </p:cNvPr>
          <p:cNvSpPr/>
          <p:nvPr/>
        </p:nvSpPr>
        <p:spPr>
          <a:xfrm>
            <a:off x="4113372" y="3466227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Hubs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C12A48-F683-A94C-ADAD-D6ED781834F2}"/>
              </a:ext>
            </a:extLst>
          </p:cNvPr>
          <p:cNvCxnSpPr>
            <a:cxnSpLocks/>
            <a:stCxn id="26" idx="3"/>
            <a:endCxn id="20" idx="1"/>
          </p:cNvCxnSpPr>
          <p:nvPr/>
        </p:nvCxnSpPr>
        <p:spPr>
          <a:xfrm>
            <a:off x="2758043" y="2592185"/>
            <a:ext cx="1355329" cy="133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B4579D-3D29-AB45-B6FB-CD2764E080A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758043" y="3818775"/>
            <a:ext cx="1367802" cy="10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8A64BA-D931-084B-A24C-3440197650A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758043" y="3923427"/>
            <a:ext cx="1355329" cy="191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Single Corner Rounded 5">
            <a:extLst>
              <a:ext uri="{FF2B5EF4-FFF2-40B4-BE49-F238E27FC236}">
                <a16:creationId xmlns:a16="http://schemas.microsoft.com/office/drawing/2014/main" id="{E68AEFF6-47D6-B043-855B-318BBE7DEC2B}"/>
              </a:ext>
            </a:extLst>
          </p:cNvPr>
          <p:cNvSpPr/>
          <p:nvPr/>
        </p:nvSpPr>
        <p:spPr>
          <a:xfrm>
            <a:off x="1041889" y="2134985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Log</a:t>
            </a:r>
          </a:p>
        </p:txBody>
      </p:sp>
      <p:sp>
        <p:nvSpPr>
          <p:cNvPr id="27" name="Rectangle: Single Corner Rounded 6">
            <a:extLst>
              <a:ext uri="{FF2B5EF4-FFF2-40B4-BE49-F238E27FC236}">
                <a16:creationId xmlns:a16="http://schemas.microsoft.com/office/drawing/2014/main" id="{FF8CCB97-D9F0-C84D-92AE-9C57CF408CA7}"/>
              </a:ext>
            </a:extLst>
          </p:cNvPr>
          <p:cNvSpPr/>
          <p:nvPr/>
        </p:nvSpPr>
        <p:spPr>
          <a:xfrm>
            <a:off x="1041889" y="5714883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NSG Flow Logs</a:t>
            </a:r>
          </a:p>
        </p:txBody>
      </p:sp>
      <p:sp>
        <p:nvSpPr>
          <p:cNvPr id="29" name="Rectangle: Single Corner Rounded 7">
            <a:extLst>
              <a:ext uri="{FF2B5EF4-FFF2-40B4-BE49-F238E27FC236}">
                <a16:creationId xmlns:a16="http://schemas.microsoft.com/office/drawing/2014/main" id="{CA33ED2A-EDC2-2A4F-89AE-2979C12F0DA4}"/>
              </a:ext>
            </a:extLst>
          </p:cNvPr>
          <p:cNvSpPr/>
          <p:nvPr/>
        </p:nvSpPr>
        <p:spPr>
          <a:xfrm>
            <a:off x="1041889" y="892261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Center Alerts</a:t>
            </a:r>
          </a:p>
        </p:txBody>
      </p:sp>
      <p:sp>
        <p:nvSpPr>
          <p:cNvPr id="30" name="Rectangle: Single Corner Rounded 5">
            <a:extLst>
              <a:ext uri="{FF2B5EF4-FFF2-40B4-BE49-F238E27FC236}">
                <a16:creationId xmlns:a16="http://schemas.microsoft.com/office/drawing/2014/main" id="{6C495EC0-6484-3D4B-AE9F-D7DBC0CD3D4D}"/>
              </a:ext>
            </a:extLst>
          </p:cNvPr>
          <p:cNvSpPr/>
          <p:nvPr/>
        </p:nvSpPr>
        <p:spPr>
          <a:xfrm>
            <a:off x="1041889" y="3361575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AD Logs</a:t>
            </a:r>
          </a:p>
        </p:txBody>
      </p:sp>
      <p:sp>
        <p:nvSpPr>
          <p:cNvPr id="33" name="Rectangle: Single Corner Rounded 5">
            <a:extLst>
              <a:ext uri="{FF2B5EF4-FFF2-40B4-BE49-F238E27FC236}">
                <a16:creationId xmlns:a16="http://schemas.microsoft.com/office/drawing/2014/main" id="{458ACF97-AEC1-E44D-BCE6-20270DB424C1}"/>
              </a:ext>
            </a:extLst>
          </p:cNvPr>
          <p:cNvSpPr/>
          <p:nvPr/>
        </p:nvSpPr>
        <p:spPr>
          <a:xfrm>
            <a:off x="1041889" y="4516827"/>
            <a:ext cx="1716154" cy="914400"/>
          </a:xfrm>
          <a:prstGeom prst="round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Logs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457A843-C035-C149-B0F8-5774C6F1C48B}"/>
              </a:ext>
            </a:extLst>
          </p:cNvPr>
          <p:cNvCxnSpPr>
            <a:cxnSpLocks/>
            <a:stCxn id="33" idx="3"/>
            <a:endCxn id="20" idx="1"/>
          </p:cNvCxnSpPr>
          <p:nvPr/>
        </p:nvCxnSpPr>
        <p:spPr>
          <a:xfrm flipV="1">
            <a:off x="2758043" y="3923427"/>
            <a:ext cx="1355329" cy="105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1F13BD-0BB9-3F43-8D56-62D89E5A6221}"/>
              </a:ext>
            </a:extLst>
          </p:cNvPr>
          <p:cNvCxnSpPr>
            <a:cxnSpLocks/>
            <a:stCxn id="29" idx="3"/>
            <a:endCxn id="20" idx="1"/>
          </p:cNvCxnSpPr>
          <p:nvPr/>
        </p:nvCxnSpPr>
        <p:spPr>
          <a:xfrm>
            <a:off x="2758043" y="1349461"/>
            <a:ext cx="1355329" cy="257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81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B9D9-0F6C-4458-8CB4-ECC2D78F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Azure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E31C2-1E6F-414F-8756-B7FB98B2B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458398" cy="436639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Create a resource group</a:t>
            </a:r>
          </a:p>
          <a:p>
            <a:r>
              <a:rPr lang="en-US" sz="2400" dirty="0"/>
              <a:t>Create an Event Hubs namespace</a:t>
            </a:r>
          </a:p>
          <a:p>
            <a:r>
              <a:rPr lang="en-US" sz="2400" dirty="0"/>
              <a:t>Create an event hub</a:t>
            </a:r>
          </a:p>
          <a:p>
            <a:r>
              <a:rPr lang="en-US" sz="2400" dirty="0"/>
              <a:t>Stream logs to the event hub</a:t>
            </a:r>
          </a:p>
          <a:p>
            <a:r>
              <a:rPr lang="en-US" sz="2400" dirty="0"/>
              <a:t>Use the Logstash azure_event_hubs input plugin to ingest data into Security Onion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3"/>
              </a:rPr>
              <a:t>https://docs.microsoft.com/en-us/azure/event-hubs/event-hubs-create</a:t>
            </a: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4"/>
              </a:rPr>
              <a:t>https://docs.microsoft.com/en-us/azure/active-directory/reports-monitoring/tutorial-azure-monitor-stream-logs-to-event-hub</a:t>
            </a: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5"/>
              </a:rPr>
              <a:t>https://www.elastic.co/guide/en/logstash/current/plugins-inputs-azure_event_hubs.html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6E340-6F8D-4B90-B6C3-A14935E12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121" y="6164688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82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1CE4-2079-4EF8-8F7E-EB57B146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Azure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49607-990A-DC4E-9DA6-A4387C8C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105" y="6175549"/>
            <a:ext cx="567123" cy="556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6D3FC5-6721-0847-A671-A5815190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281" y="2263801"/>
            <a:ext cx="8035970" cy="3432991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05404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E975-82EA-4FFF-8E31-699D156A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Azure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D437B-46D6-4173-AE02-0E5DE293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2" y="2182568"/>
            <a:ext cx="11866836" cy="274588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0353A-7A0D-46D0-9282-EEED3D52F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295" y="614879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45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B82ECE-6E37-4B4F-895D-2607583B63B8}"/>
              </a:ext>
            </a:extLst>
          </p:cNvPr>
          <p:cNvSpPr/>
          <p:nvPr/>
        </p:nvSpPr>
        <p:spPr>
          <a:xfrm>
            <a:off x="7667297" y="4552296"/>
            <a:ext cx="4118266" cy="15647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                Security Onion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A00ED6-996E-4152-8119-0FCC2F7E5CCB}"/>
              </a:ext>
            </a:extLst>
          </p:cNvPr>
          <p:cNvSpPr/>
          <p:nvPr/>
        </p:nvSpPr>
        <p:spPr>
          <a:xfrm>
            <a:off x="4209393" y="3323239"/>
            <a:ext cx="3773214" cy="1017534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C892C-67BE-4CCB-99E3-EFDAECDC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Google Cloud Data</a:t>
            </a:r>
          </a:p>
        </p:txBody>
      </p:sp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1F45C8AD-B865-450D-A6BC-1C8B72F104E6}"/>
              </a:ext>
            </a:extLst>
          </p:cNvPr>
          <p:cNvSpPr/>
          <p:nvPr/>
        </p:nvSpPr>
        <p:spPr>
          <a:xfrm>
            <a:off x="515006" y="2088273"/>
            <a:ext cx="1734207" cy="1121325"/>
          </a:xfrm>
          <a:prstGeom prst="snip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 Logs</a:t>
            </a:r>
          </a:p>
        </p:txBody>
      </p: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2A5FAB44-3264-414D-8BA4-7F8CEE2269AF}"/>
              </a:ext>
            </a:extLst>
          </p:cNvPr>
          <p:cNvSpPr/>
          <p:nvPr/>
        </p:nvSpPr>
        <p:spPr>
          <a:xfrm>
            <a:off x="491356" y="4485292"/>
            <a:ext cx="1734207" cy="1245476"/>
          </a:xfrm>
          <a:prstGeom prst="snip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Flow Logs</a:t>
            </a:r>
          </a:p>
        </p:txBody>
      </p:sp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563E904A-0CAD-4A52-874A-F91A66ED6235}"/>
              </a:ext>
            </a:extLst>
          </p:cNvPr>
          <p:cNvSpPr/>
          <p:nvPr/>
        </p:nvSpPr>
        <p:spPr>
          <a:xfrm>
            <a:off x="2664304" y="3209598"/>
            <a:ext cx="1734207" cy="1131175"/>
          </a:xfrm>
          <a:prstGeom prst="snip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Logging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1F2ABD-4F08-49DA-BA0E-0B8628573D39}"/>
              </a:ext>
            </a:extLst>
          </p:cNvPr>
          <p:cNvSpPr/>
          <p:nvPr/>
        </p:nvSpPr>
        <p:spPr>
          <a:xfrm>
            <a:off x="4550909" y="3534762"/>
            <a:ext cx="1455753" cy="6069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 (Sink)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E8CB6A-7FE0-41F4-B264-E219D5947491}"/>
              </a:ext>
            </a:extLst>
          </p:cNvPr>
          <p:cNvSpPr/>
          <p:nvPr/>
        </p:nvSpPr>
        <p:spPr>
          <a:xfrm>
            <a:off x="6211544" y="3534762"/>
            <a:ext cx="1455753" cy="6069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Subscription</a:t>
            </a:r>
          </a:p>
        </p:txBody>
      </p:sp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6EFDAC2B-E67C-4F71-A803-661C0E9ACAD7}"/>
              </a:ext>
            </a:extLst>
          </p:cNvPr>
          <p:cNvSpPr/>
          <p:nvPr/>
        </p:nvSpPr>
        <p:spPr>
          <a:xfrm>
            <a:off x="7793491" y="3209598"/>
            <a:ext cx="1734207" cy="1131175"/>
          </a:xfrm>
          <a:prstGeom prst="snip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Pubsubbeat</a:t>
            </a:r>
          </a:p>
        </p:txBody>
      </p:sp>
      <p:sp>
        <p:nvSpPr>
          <p:cNvPr id="13" name="Rectangle: Top Corners One Rounded and One Snipped 12">
            <a:extLst>
              <a:ext uri="{FF2B5EF4-FFF2-40B4-BE49-F238E27FC236}">
                <a16:creationId xmlns:a16="http://schemas.microsoft.com/office/drawing/2014/main" id="{53D47723-0B3C-4BBC-B6DA-6B31443AFF85}"/>
              </a:ext>
            </a:extLst>
          </p:cNvPr>
          <p:cNvSpPr/>
          <p:nvPr/>
        </p:nvSpPr>
        <p:spPr>
          <a:xfrm>
            <a:off x="7798749" y="4759874"/>
            <a:ext cx="1734207" cy="1131175"/>
          </a:xfrm>
          <a:prstGeom prst="snip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Logstash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F2D664-59FE-484F-A70F-DDC8952E3E8D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1358460" y="3775186"/>
            <a:ext cx="1305844" cy="71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2BA3E2-460E-4A35-A612-9E111A71807A}"/>
              </a:ext>
            </a:extLst>
          </p:cNvPr>
          <p:cNvCxnSpPr>
            <a:cxnSpLocks/>
            <a:stCxn id="4" idx="1"/>
            <a:endCxn id="7" idx="2"/>
          </p:cNvCxnSpPr>
          <p:nvPr/>
        </p:nvCxnSpPr>
        <p:spPr>
          <a:xfrm>
            <a:off x="1382110" y="3209598"/>
            <a:ext cx="1282194" cy="56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D80EED-03A3-4F27-BC52-CA619791F007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>
            <a:off x="8660595" y="4340773"/>
            <a:ext cx="5258" cy="41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7FA3B32-099F-46FD-8501-78EB709A8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293" y="236174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19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76AD-1A9B-4283-B6FE-8E2A5484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GCP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BEEC-BC25-4F00-B65E-739B0586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filter in Cloud Logging and export logs pub/sub via sink</a:t>
            </a:r>
          </a:p>
          <a:p>
            <a:r>
              <a:rPr lang="en-US" sz="2400" dirty="0"/>
              <a:t>Subscribe to the topic by creating a subscription</a:t>
            </a:r>
          </a:p>
          <a:p>
            <a:r>
              <a:rPr lang="en-US" sz="2400" dirty="0"/>
              <a:t>Obtain IAM service credentials</a:t>
            </a:r>
          </a:p>
          <a:p>
            <a:r>
              <a:rPr lang="en-US" sz="2400" dirty="0"/>
              <a:t>Install/configure pubsubbeat to pull from GCP</a:t>
            </a:r>
          </a:p>
          <a:p>
            <a:pPr marL="36900" indent="0">
              <a:buNone/>
            </a:pPr>
            <a:endParaRPr lang="en-US" dirty="0">
              <a:hlinkClick r:id="rId2"/>
            </a:endParaRPr>
          </a:p>
          <a:p>
            <a:pPr marL="36900" indent="0">
              <a:buNone/>
            </a:pPr>
            <a:r>
              <a:rPr lang="en-US" dirty="0">
                <a:hlinkClick r:id="rId2"/>
              </a:rPr>
              <a:t>https://logz.io/blog/google-pub-sub/</a:t>
            </a: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3"/>
              </a:rPr>
              <a:t>https://github.com/GoogleCloudPlatform/pubsubbeat/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28F02-708F-4E70-BE09-AFDC0A4EF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56" y="612847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44C5-58F7-4DEC-8866-8555D35B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</a:t>
            </a:r>
            <a:r>
              <a:rPr lang="en-US" dirty="0" err="1">
                <a:solidFill>
                  <a:srgbClr val="FFC000"/>
                </a:solidFill>
              </a:rPr>
              <a:t>pubsubbeat.yml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9C9BC-02F6-43CB-B2B4-CC5534E1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43" y="2289114"/>
            <a:ext cx="7193260" cy="329439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F90C2C-7E7B-4AAE-893B-D2775EC5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556" y="608783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46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D767-ED18-4E83-8CC7-B09B584B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14300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GCP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014E6-75C9-40E0-85FE-76C99CFA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454" y="6187394"/>
            <a:ext cx="567123" cy="556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19EAF9-6FCE-8246-AF33-29BA4F59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85" y="1648312"/>
            <a:ext cx="4904379" cy="331228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5F0029-0A6D-5A47-8B8A-097091A8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583" y="5458818"/>
            <a:ext cx="7834182" cy="100672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07105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7B51-B88F-428D-90B3-EBD07C75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AWS</a:t>
            </a:r>
          </a:p>
        </p:txBody>
      </p: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FAE4DBFB-59BA-46A1-8715-5B89550AFC80}"/>
              </a:ext>
            </a:extLst>
          </p:cNvPr>
          <p:cNvSpPr/>
          <p:nvPr/>
        </p:nvSpPr>
        <p:spPr>
          <a:xfrm>
            <a:off x="4156598" y="2924810"/>
            <a:ext cx="1939402" cy="1470785"/>
          </a:xfrm>
          <a:prstGeom prst="snip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93AFBB-485A-4BA6-A5C3-3AF73C82589F}"/>
              </a:ext>
            </a:extLst>
          </p:cNvPr>
          <p:cNvSpPr/>
          <p:nvPr/>
        </p:nvSpPr>
        <p:spPr>
          <a:xfrm>
            <a:off x="6911116" y="2503924"/>
            <a:ext cx="4574792" cy="21703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                Security Onion</a:t>
            </a:r>
          </a:p>
        </p:txBody>
      </p:sp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576AA1DD-C1E8-4D56-A71D-ABA8BD94E115}"/>
              </a:ext>
            </a:extLst>
          </p:cNvPr>
          <p:cNvSpPr/>
          <p:nvPr/>
        </p:nvSpPr>
        <p:spPr>
          <a:xfrm>
            <a:off x="7283304" y="2885307"/>
            <a:ext cx="1926450" cy="1568969"/>
          </a:xfrm>
          <a:prstGeom prst="snip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Logstash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A9EDD8-09D7-4030-AE6E-318BDC49A003}"/>
              </a:ext>
            </a:extLst>
          </p:cNvPr>
          <p:cNvCxnSpPr>
            <a:cxnSpLocks/>
            <a:stCxn id="30" idx="0"/>
            <a:endCxn id="5" idx="2"/>
          </p:cNvCxnSpPr>
          <p:nvPr/>
        </p:nvCxnSpPr>
        <p:spPr>
          <a:xfrm>
            <a:off x="3218629" y="2081530"/>
            <a:ext cx="937969" cy="157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401147-11EC-4570-8130-CBAB7BEEA87C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>
            <a:off x="6096000" y="3660203"/>
            <a:ext cx="1187304" cy="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One Rounded and One Snipped 15">
            <a:extLst>
              <a:ext uri="{FF2B5EF4-FFF2-40B4-BE49-F238E27FC236}">
                <a16:creationId xmlns:a16="http://schemas.microsoft.com/office/drawing/2014/main" id="{AF678EA5-4893-46FF-87E6-A7449E30E2DF}"/>
              </a:ext>
            </a:extLst>
          </p:cNvPr>
          <p:cNvSpPr/>
          <p:nvPr/>
        </p:nvSpPr>
        <p:spPr>
          <a:xfrm>
            <a:off x="1076960" y="4145280"/>
            <a:ext cx="2141669" cy="1686560"/>
          </a:xfrm>
          <a:prstGeom prst="snip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5CCC9-AAC6-454D-A90D-8843C074CDEE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3218629" y="3660203"/>
            <a:ext cx="937969" cy="132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Top Corners One Rounded and One Snipped 29">
            <a:extLst>
              <a:ext uri="{FF2B5EF4-FFF2-40B4-BE49-F238E27FC236}">
                <a16:creationId xmlns:a16="http://schemas.microsoft.com/office/drawing/2014/main" id="{158807CC-0B30-4DE5-9917-E7649B2F8CEE}"/>
              </a:ext>
            </a:extLst>
          </p:cNvPr>
          <p:cNvSpPr/>
          <p:nvPr/>
        </p:nvSpPr>
        <p:spPr>
          <a:xfrm>
            <a:off x="1076960" y="1238250"/>
            <a:ext cx="2141669" cy="1686560"/>
          </a:xfrm>
          <a:prstGeom prst="snip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Cloudtrail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61F0CD7-AA4E-40A3-A28F-013A3615C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908" y="612847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3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74F0-29AD-485B-B2B2-CC310035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Data: Exploited/Abused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4DA9-7636-432C-8BFE-589E05000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3100" b="1" dirty="0"/>
              <a:t>Azure</a:t>
            </a:r>
          </a:p>
          <a:p>
            <a:pPr lvl="1"/>
            <a:r>
              <a:rPr lang="en-US" sz="3100" dirty="0" err="1"/>
              <a:t>MicroBurst</a:t>
            </a:r>
            <a:r>
              <a:rPr lang="en-US" sz="3100" dirty="0"/>
              <a:t> </a:t>
            </a:r>
          </a:p>
          <a:p>
            <a:pPr lvl="2"/>
            <a:r>
              <a:rPr lang="en-US" sz="3100" dirty="0">
                <a:effectLst/>
              </a:rPr>
              <a:t>Azure Services discovery</a:t>
            </a:r>
          </a:p>
          <a:p>
            <a:pPr lvl="2"/>
            <a:r>
              <a:rPr lang="en-US" sz="3100" dirty="0">
                <a:effectLst/>
              </a:rPr>
              <a:t>weak configuration auditing</a:t>
            </a:r>
          </a:p>
          <a:p>
            <a:pPr lvl="2"/>
            <a:r>
              <a:rPr lang="en-US" sz="3100" dirty="0">
                <a:effectLst/>
              </a:rPr>
              <a:t>post exploitation actions</a:t>
            </a:r>
            <a:endParaRPr lang="en-US" sz="31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ADFD9A-745A-4B04-9405-F0EDABEFA9FE}"/>
              </a:ext>
            </a:extLst>
          </p:cNvPr>
          <p:cNvSpPr/>
          <p:nvPr/>
        </p:nvSpPr>
        <p:spPr>
          <a:xfrm>
            <a:off x="913795" y="6248400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https://github.com/NetSPI/MicroBurst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99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7239-9773-45AB-8E35-F7723B55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AWS Cloudwatch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3E32-5872-4701-AE33-EE1DEE69C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sz="2400" dirty="0"/>
          </a:p>
          <a:p>
            <a:r>
              <a:rPr lang="en-US" sz="2400" dirty="0"/>
              <a:t>Configure Cloudwatch to watch for events and send to S3 bucket</a:t>
            </a:r>
          </a:p>
          <a:p>
            <a:r>
              <a:rPr lang="en-US" sz="2400" dirty="0"/>
              <a:t>Logstash pulls from S3 bucket and processes into Elastic Stack on Security Onion</a:t>
            </a:r>
          </a:p>
          <a:p>
            <a:r>
              <a:rPr lang="en-US" sz="2400" dirty="0"/>
              <a:t>Hunt through data in Kibana and/or alert internally/centrally using </a:t>
            </a:r>
            <a:r>
              <a:rPr lang="en-US" sz="2400" dirty="0" err="1"/>
              <a:t>Elastalert</a:t>
            </a:r>
            <a:r>
              <a:rPr lang="en-US" sz="2400" dirty="0"/>
              <a:t> via Security Onion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2"/>
              </a:rPr>
              <a:t>https://docs.aws.amazon.com/AmazonCloudWatch/latest/logs/S3Export.html</a:t>
            </a: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3"/>
              </a:rPr>
              <a:t>https://www.elastic.co/guide/en/logstash/current/plugins-inputs-s3.html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07B4A-E72C-4765-95C4-C0F2E8C44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16" y="613863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58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30CD65-32ED-48A4-A795-482B576EEA4B}"/>
              </a:ext>
            </a:extLst>
          </p:cNvPr>
          <p:cNvSpPr/>
          <p:nvPr/>
        </p:nvSpPr>
        <p:spPr>
          <a:xfrm>
            <a:off x="1670750" y="2136711"/>
            <a:ext cx="8626563" cy="4366727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			</a:t>
            </a:r>
            <a:r>
              <a:rPr lang="en-US" dirty="0">
                <a:solidFill>
                  <a:schemeClr val="bg1"/>
                </a:solidFill>
              </a:rPr>
              <a:t>Mirror Session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5AD06-AD0B-46B4-B557-A9AC3144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 AWS VPC Mirroring</a:t>
            </a:r>
          </a:p>
        </p:txBody>
      </p:sp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0852CF7E-4A8C-444B-84E9-350D91CF4F19}"/>
              </a:ext>
            </a:extLst>
          </p:cNvPr>
          <p:cNvSpPr/>
          <p:nvPr/>
        </p:nvSpPr>
        <p:spPr>
          <a:xfrm>
            <a:off x="1984244" y="2543233"/>
            <a:ext cx="1678403" cy="914400"/>
          </a:xfrm>
          <a:prstGeom prst="snip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Mirror Source</a:t>
            </a:r>
          </a:p>
          <a:p>
            <a:pPr algn="ctr"/>
            <a:r>
              <a:rPr lang="en-US" dirty="0"/>
              <a:t>(ENI)</a:t>
            </a:r>
          </a:p>
        </p:txBody>
      </p: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294428E0-3265-46BB-8A50-42A3D8D324E3}"/>
              </a:ext>
            </a:extLst>
          </p:cNvPr>
          <p:cNvSpPr/>
          <p:nvPr/>
        </p:nvSpPr>
        <p:spPr>
          <a:xfrm>
            <a:off x="5407409" y="3699587"/>
            <a:ext cx="2339737" cy="914400"/>
          </a:xfrm>
          <a:prstGeom prst="snip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Mirror Target</a:t>
            </a:r>
          </a:p>
          <a:p>
            <a:pPr algn="ctr"/>
            <a:r>
              <a:rPr lang="en-US" dirty="0"/>
              <a:t>(Security Onion/ENI)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09B0AE-1109-4EB0-8589-B0FAF98BA183}"/>
              </a:ext>
            </a:extLst>
          </p:cNvPr>
          <p:cNvSpPr/>
          <p:nvPr/>
        </p:nvSpPr>
        <p:spPr>
          <a:xfrm rot="16200000">
            <a:off x="2841520" y="3867366"/>
            <a:ext cx="3387013" cy="5788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Mirror Filter</a:t>
            </a:r>
          </a:p>
        </p:txBody>
      </p:sp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D21C47DC-C642-489C-AA0A-2DADF6C3CBE0}"/>
              </a:ext>
            </a:extLst>
          </p:cNvPr>
          <p:cNvSpPr/>
          <p:nvPr/>
        </p:nvSpPr>
        <p:spPr>
          <a:xfrm>
            <a:off x="1984244" y="3704757"/>
            <a:ext cx="1678403" cy="914400"/>
          </a:xfrm>
          <a:prstGeom prst="snip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Mirror Source</a:t>
            </a:r>
          </a:p>
          <a:p>
            <a:pPr algn="ctr"/>
            <a:r>
              <a:rPr lang="en-US" dirty="0"/>
              <a:t>(ENI)</a:t>
            </a:r>
          </a:p>
        </p:txBody>
      </p:sp>
      <p:sp>
        <p:nvSpPr>
          <p:cNvPr id="8" name="Rectangle: Top Corners One Rounded and One Snipped 7">
            <a:extLst>
              <a:ext uri="{FF2B5EF4-FFF2-40B4-BE49-F238E27FC236}">
                <a16:creationId xmlns:a16="http://schemas.microsoft.com/office/drawing/2014/main" id="{03DAF6B6-340C-463D-9AF3-2985C954EADE}"/>
              </a:ext>
            </a:extLst>
          </p:cNvPr>
          <p:cNvSpPr/>
          <p:nvPr/>
        </p:nvSpPr>
        <p:spPr>
          <a:xfrm>
            <a:off x="1984243" y="4866281"/>
            <a:ext cx="1678403" cy="914400"/>
          </a:xfrm>
          <a:prstGeom prst="snip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Mirror Source</a:t>
            </a:r>
          </a:p>
          <a:p>
            <a:pPr algn="ctr"/>
            <a:r>
              <a:rPr lang="en-US" dirty="0"/>
              <a:t>(ENI)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DF4674-F55C-4AED-A631-910EE0568A9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653313" y="3000433"/>
            <a:ext cx="592293" cy="115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DCD2F2-568E-4814-85A8-98D2AB59BBE2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flipV="1">
            <a:off x="3662647" y="4156786"/>
            <a:ext cx="582959" cy="5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023E3E-7C6E-4C76-8C6D-2B54321DA484}"/>
              </a:ext>
            </a:extLst>
          </p:cNvPr>
          <p:cNvCxnSpPr>
            <a:cxnSpLocks/>
            <a:stCxn id="8" idx="0"/>
            <a:endCxn id="6" idx="0"/>
          </p:cNvCxnSpPr>
          <p:nvPr/>
        </p:nvCxnSpPr>
        <p:spPr>
          <a:xfrm flipV="1">
            <a:off x="3662646" y="4156786"/>
            <a:ext cx="582960" cy="1166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E70A10-3B82-4D8D-9E3B-AEAACDE5D55D}"/>
              </a:ext>
            </a:extLst>
          </p:cNvPr>
          <p:cNvCxnSpPr>
            <a:cxnSpLocks/>
            <a:stCxn id="6" idx="2"/>
            <a:endCxn id="5" idx="2"/>
          </p:cNvCxnSpPr>
          <p:nvPr/>
        </p:nvCxnSpPr>
        <p:spPr>
          <a:xfrm>
            <a:off x="4824447" y="4156786"/>
            <a:ext cx="5829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8E8CDC4-9E9F-4F5D-8D23-A7A964CB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556" y="6148799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43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15CE-7F8A-4E63-BA90-6A8B6D74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VPC Mirror Target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AE0B4-5946-4770-ACD2-8E2FE301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853" y="243695"/>
            <a:ext cx="567123" cy="556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94A807-DD10-C14A-BFBA-A1F7C62E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1" y="2160574"/>
            <a:ext cx="7695069" cy="415930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7FE88E-9B9E-8147-9087-C1E73B7A7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0" y="2311119"/>
            <a:ext cx="3334524" cy="371474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Define the target interface where we would like to send mirrored traffic</a:t>
            </a:r>
          </a:p>
        </p:txBody>
      </p:sp>
    </p:spTree>
    <p:extLst>
      <p:ext uri="{BB962C8B-B14F-4D97-AF65-F5344CB8AC3E}">
        <p14:creationId xmlns:p14="http://schemas.microsoft.com/office/powerpoint/2010/main" val="595730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3778-7E45-4CEC-832E-CD2D6FFC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VPC Mirror 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4CC5B-B63A-854D-8822-D1356494B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105" y="6175549"/>
            <a:ext cx="567123" cy="556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56662E-19C8-E24A-8CAD-6E0BDC34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95" y="2161921"/>
            <a:ext cx="6655834" cy="392328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9B953C-6475-8C48-B51F-2F2067BC8B78}"/>
              </a:ext>
            </a:extLst>
          </p:cNvPr>
          <p:cNvSpPr/>
          <p:nvPr/>
        </p:nvSpPr>
        <p:spPr>
          <a:xfrm>
            <a:off x="7852899" y="2532361"/>
            <a:ext cx="3652206" cy="159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Define the protocols/traffic to be mirrored 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Filter out any unwanted traffic</a:t>
            </a:r>
          </a:p>
        </p:txBody>
      </p:sp>
    </p:spTree>
    <p:extLst>
      <p:ext uri="{BB962C8B-B14F-4D97-AF65-F5344CB8AC3E}">
        <p14:creationId xmlns:p14="http://schemas.microsoft.com/office/powerpoint/2010/main" val="2035525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3158-45A6-4266-8680-545662B1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VPC Mirror Session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BDC24-187B-4686-AAF7-B0C6F2483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357" y="6148799"/>
            <a:ext cx="567123" cy="556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7E6BEA-0998-6C44-905A-D13A0687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38" y="2007948"/>
            <a:ext cx="5910789" cy="293937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65EC2-A43E-0744-8E6D-E4F3FFF1C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157" y="4515524"/>
            <a:ext cx="2362200" cy="8636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17C98A-DBE7-3C4D-8098-EB64E08C90B5}"/>
              </a:ext>
            </a:extLst>
          </p:cNvPr>
          <p:cNvSpPr txBox="1"/>
          <p:nvPr/>
        </p:nvSpPr>
        <p:spPr>
          <a:xfrm>
            <a:off x="525726" y="2434954"/>
            <a:ext cx="4373248" cy="208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Mirror Session </a:t>
            </a: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is comprised of:</a:t>
            </a:r>
            <a:endParaRPr lang="en-US" dirty="0"/>
          </a:p>
          <a:p>
            <a:endParaRPr lang="en-US" dirty="0"/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Source interface (to be mirrored)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Target Interface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Mirror Filter</a:t>
            </a:r>
          </a:p>
        </p:txBody>
      </p:sp>
    </p:spTree>
    <p:extLst>
      <p:ext uri="{BB962C8B-B14F-4D97-AF65-F5344CB8AC3E}">
        <p14:creationId xmlns:p14="http://schemas.microsoft.com/office/powerpoint/2010/main" val="1123421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2398D182-C864-42FE-BCAB-FC2B24094115}"/>
              </a:ext>
            </a:extLst>
          </p:cNvPr>
          <p:cNvSpPr/>
          <p:nvPr/>
        </p:nvSpPr>
        <p:spPr>
          <a:xfrm>
            <a:off x="8061434" y="2617076"/>
            <a:ext cx="3909849" cy="2974427"/>
          </a:xfrm>
          <a:prstGeom prst="cloud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CC8D6A-6EDD-4AC2-AFE1-2E97637E6839}"/>
              </a:ext>
            </a:extLst>
          </p:cNvPr>
          <p:cNvSpPr/>
          <p:nvPr/>
        </p:nvSpPr>
        <p:spPr>
          <a:xfrm>
            <a:off x="1587062" y="1671144"/>
            <a:ext cx="4771614" cy="5044965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On-prem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92D08C-7920-4F49-B2D5-AE15A31096EE}"/>
              </a:ext>
            </a:extLst>
          </p:cNvPr>
          <p:cNvCxnSpPr>
            <a:cxnSpLocks/>
          </p:cNvCxnSpPr>
          <p:nvPr/>
        </p:nvCxnSpPr>
        <p:spPr>
          <a:xfrm flipH="1">
            <a:off x="6632028" y="1866900"/>
            <a:ext cx="1" cy="458645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172ADC-CBD3-4B90-B7C4-1612B2F15419}"/>
              </a:ext>
            </a:extLst>
          </p:cNvPr>
          <p:cNvSpPr/>
          <p:nvPr/>
        </p:nvSpPr>
        <p:spPr>
          <a:xfrm>
            <a:off x="3186794" y="3635263"/>
            <a:ext cx="6713949" cy="7225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15E7C-C1AC-48D6-BC01-111EEFEF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 AWS Cloud Node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E99A0F-E1F0-4637-B39D-56E4F3FB0D99}"/>
              </a:ext>
            </a:extLst>
          </p:cNvPr>
          <p:cNvSpPr/>
          <p:nvPr/>
        </p:nvSpPr>
        <p:spPr>
          <a:xfrm>
            <a:off x="1849354" y="3428999"/>
            <a:ext cx="1681655" cy="11351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Server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2677D8-FFDB-4760-A9D9-FD65504B6C0D}"/>
              </a:ext>
            </a:extLst>
          </p:cNvPr>
          <p:cNvSpPr/>
          <p:nvPr/>
        </p:nvSpPr>
        <p:spPr>
          <a:xfrm>
            <a:off x="4177863" y="1866900"/>
            <a:ext cx="1681655" cy="11351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Node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1B8567-BD1E-4C65-9312-BE6999B5ADB6}"/>
              </a:ext>
            </a:extLst>
          </p:cNvPr>
          <p:cNvSpPr/>
          <p:nvPr/>
        </p:nvSpPr>
        <p:spPr>
          <a:xfrm>
            <a:off x="9306911" y="3428999"/>
            <a:ext cx="1681655" cy="11351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Node</a:t>
            </a:r>
          </a:p>
          <a:p>
            <a:pPr algn="ctr"/>
            <a:r>
              <a:rPr lang="en-US" dirty="0"/>
              <a:t>(AWS)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B2440-4961-43D4-9FF8-4A02DE5B0DE1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2690182" y="2434459"/>
            <a:ext cx="1487681" cy="994540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5C5A92-1AFD-4F24-93E5-F062509C23A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31009" y="3996558"/>
            <a:ext cx="5775902" cy="0"/>
          </a:xfrm>
          <a:prstGeom prst="straightConnector1">
            <a:avLst/>
          </a:prstGeom>
          <a:ln w="2222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1BD07F1-3685-4A06-AD9E-C847A841E9A4}"/>
              </a:ext>
            </a:extLst>
          </p:cNvPr>
          <p:cNvSpPr/>
          <p:nvPr/>
        </p:nvSpPr>
        <p:spPr>
          <a:xfrm>
            <a:off x="1849353" y="5419394"/>
            <a:ext cx="1681655" cy="11351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Node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F09A88-9D0B-4BA0-A461-838DBF69140A}"/>
              </a:ext>
            </a:extLst>
          </p:cNvPr>
          <p:cNvCxnSpPr>
            <a:cxnSpLocks/>
            <a:stCxn id="22" idx="0"/>
            <a:endCxn id="4" idx="2"/>
          </p:cNvCxnSpPr>
          <p:nvPr/>
        </p:nvCxnSpPr>
        <p:spPr>
          <a:xfrm flipV="1">
            <a:off x="2690181" y="4564116"/>
            <a:ext cx="1" cy="855278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42602CF-DEAB-4674-836A-D5B7CE936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160" y="6159803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42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114F-09B4-4E43-9363-FDD1E4CC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 AWS Cloud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777E8-1D1A-4721-9241-5EA85D905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76" y="6199599"/>
            <a:ext cx="567123" cy="556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DBB9DC-19BB-CA4D-8FAF-D7F9807F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24" y="2286842"/>
            <a:ext cx="10016304" cy="331284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57043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3A673-0EB2-4B75-84E1-5459402A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09" y="147320"/>
            <a:ext cx="4361123" cy="65633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918D3E-E9B4-4EAE-BD76-4A91EAA82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367" y="2342832"/>
            <a:ext cx="6219825" cy="414337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10EDEF-1DD8-4087-9F36-D3FE3AA7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398" y="798513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 AWS Cloud Node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37D6C-1B07-4B17-B75D-4F1A1A565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276" y="242207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5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E26A-1924-4C96-AE39-9932A6DA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Security Onion:  VPC Mirroring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E47CA-DBE4-4946-954B-8AAC7762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Suricata (4.1.5+) can natively decapsulate VXLAN</a:t>
            </a:r>
          </a:p>
          <a:p>
            <a:r>
              <a:rPr lang="en-US" sz="2800" dirty="0" err="1"/>
              <a:t>Zeek</a:t>
            </a:r>
            <a:r>
              <a:rPr lang="en-US" sz="2800" dirty="0"/>
              <a:t> 3.0.x can now natively decapsulate VXLAN</a:t>
            </a:r>
          </a:p>
          <a:p>
            <a:r>
              <a:rPr lang="en-US" sz="2800" dirty="0"/>
              <a:t>VPC Mirroring is capable with only Nitro-based instances</a:t>
            </a:r>
            <a:endParaRPr lang="en-US" sz="2600" dirty="0"/>
          </a:p>
          <a:p>
            <a:pPr lvl="1"/>
            <a:endParaRPr lang="en-US" sz="2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E9F2A-CDC0-4980-8A68-BD633474D89F}"/>
              </a:ext>
            </a:extLst>
          </p:cNvPr>
          <p:cNvSpPr/>
          <p:nvPr/>
        </p:nvSpPr>
        <p:spPr>
          <a:xfrm>
            <a:off x="913795" y="6089412"/>
            <a:ext cx="9751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https://docs.aws.amazon.com/vpc/latest/mirroring/traffic-mirroring-considerations.html</a:t>
            </a:r>
            <a:endParaRPr lang="en-US" dirty="0"/>
          </a:p>
          <a:p>
            <a:r>
              <a:rPr lang="en-US" dirty="0">
                <a:hlinkClick r:id="rId3"/>
              </a:rPr>
              <a:t>https://docs.aws.amazon.com/AWSEC2/latest/UserGuide/instance-types.html#ec2-nitro-instances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79D34-2946-4E0D-BEB6-6CF39B104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396" y="6179437"/>
            <a:ext cx="567123" cy="5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22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94F7-73E0-BF42-85E0-C7D1E924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3CoreSec </a:t>
            </a:r>
            <a:r>
              <a:rPr lang="en-US" dirty="0" err="1">
                <a:solidFill>
                  <a:srgbClr val="FFC000"/>
                </a:solidFill>
              </a:rPr>
              <a:t>AutoMirror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E435-73C7-284E-97FE-BC6B57B5A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89" y="2001907"/>
            <a:ext cx="10353762" cy="3714749"/>
          </a:xfrm>
        </p:spPr>
        <p:txBody>
          <a:bodyPr>
            <a:noAutofit/>
          </a:bodyPr>
          <a:lstStyle/>
          <a:p>
            <a:r>
              <a:rPr lang="en-US" sz="2600" dirty="0"/>
              <a:t>Open-source</a:t>
            </a:r>
          </a:p>
          <a:p>
            <a:r>
              <a:rPr lang="en-US" sz="2600" dirty="0"/>
              <a:t>AWS Lambda function/serverless app</a:t>
            </a:r>
          </a:p>
          <a:p>
            <a:r>
              <a:rPr lang="en-US" sz="2600" dirty="0">
                <a:solidFill>
                  <a:schemeClr val="tx1"/>
                </a:solidFill>
              </a:rPr>
              <a:t>Quickly and easily facilitate cloud NSM</a:t>
            </a:r>
            <a:endParaRPr lang="en-US" sz="2600" dirty="0"/>
          </a:p>
          <a:p>
            <a:r>
              <a:rPr lang="en-US" sz="2600" dirty="0"/>
              <a:t>Monitors EC2 instances</a:t>
            </a:r>
          </a:p>
          <a:p>
            <a:pPr lvl="1"/>
            <a:r>
              <a:rPr lang="en-US" sz="2400" dirty="0"/>
              <a:t>If instances created with </a:t>
            </a:r>
            <a:r>
              <a:rPr lang="en-US" sz="2400" dirty="0">
                <a:solidFill>
                  <a:srgbClr val="FFC000"/>
                </a:solidFill>
              </a:rPr>
              <a:t>Mirror=True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tag (and if instance is a supported type), their interfaces will be added to a VPC mirror session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Also works for instances that are tagged, then restarted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56DD0-DE9C-AA46-A702-C2C24C1496E7}"/>
              </a:ext>
            </a:extLst>
          </p:cNvPr>
          <p:cNvSpPr/>
          <p:nvPr/>
        </p:nvSpPr>
        <p:spPr>
          <a:xfrm>
            <a:off x="614389" y="6136461"/>
            <a:ext cx="4687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https://github.com/3CORESec/AWS-AutoMirror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8A09D-5042-A049-B6AA-8E71418B1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645" y="1238250"/>
            <a:ext cx="1601069" cy="269605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6126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DF71-0C9F-4A88-A068-C8CD7FF9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Data: Exploited/Abused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B8D30-C37D-4ED7-8331-73B7DB7BD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3100" b="1" dirty="0"/>
              <a:t>GCP (Google Cloud Platform)</a:t>
            </a:r>
          </a:p>
          <a:p>
            <a:pPr lvl="1"/>
            <a:r>
              <a:rPr lang="en-US" sz="3100" dirty="0" err="1"/>
              <a:t>GCPBucketBrute</a:t>
            </a:r>
            <a:r>
              <a:rPr lang="en-US" sz="3100" dirty="0"/>
              <a:t> </a:t>
            </a:r>
          </a:p>
          <a:p>
            <a:pPr lvl="2"/>
            <a:r>
              <a:rPr lang="en-US" sz="3100" dirty="0">
                <a:effectLst/>
              </a:rPr>
              <a:t>enumerate Google Storage buckets</a:t>
            </a:r>
          </a:p>
          <a:p>
            <a:pPr lvl="2"/>
            <a:r>
              <a:rPr lang="en-US" sz="3100" dirty="0">
                <a:effectLst/>
              </a:rPr>
              <a:t>determine access level</a:t>
            </a:r>
          </a:p>
          <a:p>
            <a:pPr lvl="2"/>
            <a:r>
              <a:rPr lang="en-US" sz="3100" dirty="0">
                <a:effectLst/>
              </a:rPr>
              <a:t>check for </a:t>
            </a:r>
            <a:r>
              <a:rPr lang="en-US" sz="3100" dirty="0" err="1">
                <a:effectLst/>
              </a:rPr>
              <a:t>privesc</a:t>
            </a:r>
            <a:endParaRPr lang="en-US" sz="31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EDFADF-4930-402B-8411-7803EE7BF161}"/>
              </a:ext>
            </a:extLst>
          </p:cNvPr>
          <p:cNvSpPr/>
          <p:nvPr/>
        </p:nvSpPr>
        <p:spPr>
          <a:xfrm>
            <a:off x="913795" y="6146925"/>
            <a:ext cx="5322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https://github.com/RhinoSecurityLabs/GCPBucketBrute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80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9E4E-F5BA-4D47-8981-B5E0FB6F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tmNIDS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660E4-994E-9D47-876D-18448CFD2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03" y="1908737"/>
            <a:ext cx="9557299" cy="3714749"/>
          </a:xfrm>
        </p:spPr>
        <p:txBody>
          <a:bodyPr>
            <a:normAutofit/>
          </a:bodyPr>
          <a:lstStyle/>
          <a:p>
            <a:r>
              <a:rPr lang="en-US" sz="2600" dirty="0"/>
              <a:t>Open-source</a:t>
            </a:r>
          </a:p>
          <a:p>
            <a:r>
              <a:rPr lang="en-US" sz="2600" dirty="0"/>
              <a:t>Written by Tiago </a:t>
            </a:r>
            <a:r>
              <a:rPr lang="en-US" sz="2600" dirty="0" err="1"/>
              <a:t>Faria</a:t>
            </a:r>
            <a:r>
              <a:rPr lang="en-US" sz="2600" dirty="0"/>
              <a:t>, 3CoreSec (</a:t>
            </a:r>
            <a:r>
              <a:rPr lang="en-US" sz="2600" dirty="0">
                <a:hlinkClick r:id="rId2"/>
              </a:rPr>
              <a:t>0xtf</a:t>
            </a:r>
            <a:r>
              <a:rPr lang="en-US" sz="2600" dirty="0"/>
              <a:t>)</a:t>
            </a:r>
          </a:p>
          <a:p>
            <a:r>
              <a:rPr lang="en-US" sz="2600" dirty="0"/>
              <a:t>Test alerting for cloud or on-premises NSM </a:t>
            </a:r>
          </a:p>
          <a:p>
            <a:pPr marL="36900" indent="0">
              <a:buNone/>
            </a:pPr>
            <a:r>
              <a:rPr lang="en-US" sz="2600" dirty="0"/>
              <a:t>quickly and easily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A928-88F8-CC4C-BF2E-F3E9F01C3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142" y="2073641"/>
            <a:ext cx="3618387" cy="338494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C200C3-107E-A744-93A8-EA6F6C38D445}"/>
              </a:ext>
            </a:extLst>
          </p:cNvPr>
          <p:cNvSpPr/>
          <p:nvPr/>
        </p:nvSpPr>
        <p:spPr>
          <a:xfrm>
            <a:off x="8033142" y="5834527"/>
            <a:ext cx="3720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https://github.com/0xtf/testmynids.org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EFB3E-B97E-7646-81C1-DE44C8F22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308" y="3861628"/>
            <a:ext cx="4295015" cy="257211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34759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1020-DD6F-1144-82A5-3128D0D8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Test AWS VPC Mirroring and 3CS </a:t>
            </a:r>
            <a:r>
              <a:rPr lang="en-US" dirty="0" err="1">
                <a:solidFill>
                  <a:srgbClr val="FFC000"/>
                </a:solidFill>
              </a:rPr>
              <a:t>AutoMirror</a:t>
            </a:r>
            <a:r>
              <a:rPr lang="en-US" dirty="0">
                <a:solidFill>
                  <a:srgbClr val="FFC000"/>
                </a:solidFill>
              </a:rPr>
              <a:t> with Security Onion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8531-2438-444E-9338-5027760C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instructions below to setup a full-fledged VPC that includes:</a:t>
            </a:r>
          </a:p>
          <a:p>
            <a:pPr lvl="1"/>
            <a:r>
              <a:rPr lang="en-US" dirty="0"/>
              <a:t>Security Onion</a:t>
            </a:r>
          </a:p>
          <a:p>
            <a:pPr lvl="1"/>
            <a:r>
              <a:rPr lang="en-US" dirty="0"/>
              <a:t>Ubuntu/Windows hosts</a:t>
            </a:r>
          </a:p>
          <a:p>
            <a:pPr lvl="1"/>
            <a:r>
              <a:rPr lang="en-US" dirty="0" err="1"/>
              <a:t>AutoMirror</a:t>
            </a:r>
            <a:r>
              <a:rPr lang="en-US" dirty="0"/>
              <a:t> functionality to automatically mirror the traffic for each of the hosts</a:t>
            </a:r>
          </a:p>
          <a:p>
            <a:pPr marL="450000" lvl="1" indent="0">
              <a:buNone/>
            </a:pPr>
            <a:r>
              <a:rPr lang="en-US" dirty="0">
                <a:hlinkClick r:id="rId2"/>
              </a:rPr>
              <a:t>https://github.com/Security-Onion-Solutions/securityonion-cloud/tree/master/terraform/aws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BD1C0-DDD8-6A4F-A3C2-9BDFDF5B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72" y="4483131"/>
            <a:ext cx="8017071" cy="1595337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72027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A83C-7E99-2645-ABF0-0DC96B24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Test GCP Packet Mirroring with Security Onion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57EEF-C35C-5D49-9AEC-C6EB71EB5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105" y="6175549"/>
            <a:ext cx="567123" cy="556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44C1F-7BAA-D349-92A4-D72DA3D5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45" y="2716899"/>
            <a:ext cx="7386951" cy="271285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25499-2A28-CF4F-9B35-FE310FCD67A6}"/>
              </a:ext>
            </a:extLst>
          </p:cNvPr>
          <p:cNvSpPr/>
          <p:nvPr/>
        </p:nvSpPr>
        <p:spPr>
          <a:xfrm>
            <a:off x="1478468" y="6063734"/>
            <a:ext cx="10026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https://github.com/Security-Onion-Solutions/securityonion-cloud/tree/master/terraform/gcp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02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AC0C-ECBA-1F47-A65E-B9A63C2F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vxlan2pcap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50242-C4F4-BE4F-9FFF-5345BC024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910" y="1712309"/>
            <a:ext cx="10353762" cy="3714749"/>
          </a:xfrm>
        </p:spPr>
        <p:txBody>
          <a:bodyPr/>
          <a:lstStyle/>
          <a:p>
            <a:r>
              <a:rPr lang="en-US" dirty="0"/>
              <a:t>Convert VXLAN-encapsulated PCAP to be readable by tools not supporting VXLAN encapsulation:</a:t>
            </a:r>
          </a:p>
          <a:p>
            <a:pPr marL="36900" indent="0">
              <a:buNone/>
            </a:pPr>
            <a:r>
              <a:rPr lang="en-US" b="1" i="1" dirty="0">
                <a:effectLst/>
              </a:rPr>
              <a:t>./vxlan2pcap </a:t>
            </a:r>
            <a:r>
              <a:rPr lang="en-US" b="1" i="1" dirty="0" err="1">
                <a:effectLst/>
              </a:rPr>
              <a:t>vxlan.pcap</a:t>
            </a:r>
            <a:r>
              <a:rPr lang="en-US" b="1" i="1" dirty="0">
                <a:effectLst/>
              </a:rPr>
              <a:t> </a:t>
            </a:r>
            <a:r>
              <a:rPr lang="en-US" b="1" i="1" dirty="0" err="1">
                <a:effectLst/>
              </a:rPr>
              <a:t>out.pcap</a:t>
            </a:r>
            <a:endParaRPr lang="en-US" b="1" i="1" dirty="0">
              <a:effectLst/>
            </a:endParaRP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B9D713-33C4-D24F-9A6B-B1A58539E34A}"/>
              </a:ext>
            </a:extLst>
          </p:cNvPr>
          <p:cNvSpPr/>
          <p:nvPr/>
        </p:nvSpPr>
        <p:spPr>
          <a:xfrm>
            <a:off x="1128910" y="6356799"/>
            <a:ext cx="9923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https://github.com/Security-Onion-Solutions/securityonion-cloud/tree/dev/vxlan2pcap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52323-26EF-2C47-B55D-2C01D2EE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95" y="3232071"/>
            <a:ext cx="9290428" cy="28989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86933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23AC-73FE-C448-BC70-04A3807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MITRE ATT&amp;CK Cloud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0BBD3-59DF-C949-92F2-C9CDB3B2DC7F}"/>
              </a:ext>
            </a:extLst>
          </p:cNvPr>
          <p:cNvSpPr/>
          <p:nvPr/>
        </p:nvSpPr>
        <p:spPr>
          <a:xfrm>
            <a:off x="3665974" y="5830151"/>
            <a:ext cx="4849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https://attack.mitre.org/matrices/enterprise/cloud/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4CF13-B00A-A04A-8D0A-93A49640E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2" y="1866900"/>
            <a:ext cx="6043908" cy="382352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025CB2-940D-CC40-9D8A-BD6FEF447345}"/>
              </a:ext>
            </a:extLst>
          </p:cNvPr>
          <p:cNvSpPr txBox="1"/>
          <p:nvPr/>
        </p:nvSpPr>
        <p:spPr>
          <a:xfrm>
            <a:off x="6776993" y="2347500"/>
            <a:ext cx="51966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Adversary tactics</a:t>
            </a:r>
            <a:r>
              <a:rPr lang="en-US" dirty="0"/>
              <a:t> 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and techniques relative to cloud 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environments</a:t>
            </a:r>
          </a:p>
          <a:p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Create detections for TIDs through the use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of Sigma, then convert to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Elastalert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rules with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Sigmac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Test detections using Atomic Red Team tests</a:t>
            </a:r>
          </a:p>
          <a:p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Map successful coverage with ATT&amp;CK Navigator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25F73-84AF-DF44-A2C1-25685FEB398E}"/>
              </a:ext>
            </a:extLst>
          </p:cNvPr>
          <p:cNvSpPr/>
          <p:nvPr/>
        </p:nvSpPr>
        <p:spPr>
          <a:xfrm>
            <a:off x="3665974" y="6310729"/>
            <a:ext cx="4705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https://github.com/redcanaryco/atomic-red-team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11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023F-3824-456B-89CA-DF2C7C49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328" y="118712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Go forth and get your onion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EB0A7-60B2-483F-9ADB-18E95389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73" y="3143251"/>
            <a:ext cx="6722842" cy="3714749"/>
          </a:xfrm>
        </p:spPr>
        <p:txBody>
          <a:bodyPr>
            <a:noAutofit/>
          </a:bodyPr>
          <a:lstStyle/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r>
              <a:rPr lang="en-US" sz="1800" dirty="0"/>
              <a:t>Download Security Onion</a:t>
            </a:r>
          </a:p>
          <a:p>
            <a:pPr marL="36900" indent="0">
              <a:buNone/>
            </a:pPr>
            <a:r>
              <a:rPr lang="en-US" sz="1800" dirty="0">
                <a:hlinkClick r:id="rId2"/>
              </a:rPr>
              <a:t>http://securityonion.net</a:t>
            </a:r>
            <a:endParaRPr lang="en-US" sz="1800" dirty="0"/>
          </a:p>
          <a:p>
            <a:pPr marL="36900" indent="0">
              <a:buNone/>
            </a:pPr>
            <a:r>
              <a:rPr lang="en-US" sz="1800" dirty="0"/>
              <a:t>Download the Beta 2 release of Security Onion Hybrid Hunter</a:t>
            </a:r>
          </a:p>
          <a:p>
            <a:r>
              <a:rPr lang="en-US" sz="1800" dirty="0"/>
              <a:t>Ubuntu 8/Centos 7</a:t>
            </a:r>
          </a:p>
          <a:p>
            <a:r>
              <a:rPr lang="en-US" sz="1800" dirty="0"/>
              <a:t>Includes Sigma, Playbook, </a:t>
            </a:r>
            <a:r>
              <a:rPr lang="en-US" sz="1800" dirty="0" err="1"/>
              <a:t>osquery</a:t>
            </a:r>
            <a:r>
              <a:rPr lang="en-US" sz="1800" dirty="0"/>
              <a:t>, </a:t>
            </a:r>
            <a:r>
              <a:rPr lang="en-US" sz="1800" dirty="0" err="1"/>
              <a:t>TheHive</a:t>
            </a:r>
            <a:r>
              <a:rPr lang="en-US" sz="1800" dirty="0"/>
              <a:t>, Cortex, and more! </a:t>
            </a:r>
          </a:p>
          <a:p>
            <a:pPr marL="36900" indent="0">
              <a:buNone/>
            </a:pPr>
            <a:r>
              <a:rPr lang="en-US" sz="1800" dirty="0">
                <a:hlinkClick r:id="rId3"/>
              </a:rPr>
              <a:t>https://github.com/Security-Onion-Solutions/securityonion-saltstack</a:t>
            </a:r>
            <a:endParaRPr lang="en-US" sz="1800" dirty="0"/>
          </a:p>
          <a:p>
            <a:pPr marL="36900" indent="0">
              <a:buNone/>
            </a:pPr>
            <a:endParaRPr lang="en-US" sz="1800" u="sng" dirty="0"/>
          </a:p>
          <a:p>
            <a:pPr marL="3690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9B57F-014A-4CFB-8AE7-367BB14EA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29" y="6153879"/>
            <a:ext cx="567123" cy="55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317B1-469A-EE45-8A87-D6C78D1EA304}"/>
              </a:ext>
            </a:extLst>
          </p:cNvPr>
          <p:cNvSpPr txBox="1"/>
          <p:nvPr/>
        </p:nvSpPr>
        <p:spPr>
          <a:xfrm>
            <a:off x="3888223" y="2203366"/>
            <a:ext cx="38275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2600" dirty="0">
                <a:hlinkClick r:id="rId5"/>
              </a:rPr>
              <a:t>@</a:t>
            </a:r>
            <a:r>
              <a:rPr lang="en-US" sz="2600" dirty="0" err="1">
                <a:hlinkClick r:id="rId5"/>
              </a:rPr>
              <a:t>therealwlambert</a:t>
            </a:r>
            <a:endParaRPr lang="en-US" sz="2600" dirty="0"/>
          </a:p>
          <a:p>
            <a:pPr marL="36900" indent="0">
              <a:buNone/>
            </a:pPr>
            <a:r>
              <a:rPr lang="en-US" sz="2600" dirty="0">
                <a:hlinkClick r:id="rId6"/>
              </a:rPr>
              <a:t>@securityonion</a:t>
            </a:r>
            <a:endParaRPr lang="en-US" sz="2600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8C661-51B5-4449-944C-A3C5C1CC5650}"/>
              </a:ext>
            </a:extLst>
          </p:cNvPr>
          <p:cNvSpPr/>
          <p:nvPr/>
        </p:nvSpPr>
        <p:spPr>
          <a:xfrm>
            <a:off x="6932810" y="367176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900" indent="0">
              <a:buNone/>
            </a:pPr>
            <a:r>
              <a:rPr lang="en-US" dirty="0"/>
              <a:t>Documentation:</a:t>
            </a:r>
          </a:p>
          <a:p>
            <a:pPr marL="36900" indent="0">
              <a:buNone/>
            </a:pPr>
            <a:r>
              <a:rPr lang="en-US" dirty="0">
                <a:hlinkClick r:id="rId7"/>
              </a:rPr>
              <a:t>https://securityonion.readthedocs.io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Professional Services and Support</a:t>
            </a:r>
          </a:p>
          <a:p>
            <a:pPr marL="36900" indent="0">
              <a:buNone/>
            </a:pPr>
            <a:r>
              <a:rPr lang="en-US" dirty="0">
                <a:hlinkClick r:id="rId8"/>
              </a:rPr>
              <a:t>https://securityonionsolutions.com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1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1AE3-5042-4BE0-ACED-0E57E314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7317"/>
            <a:ext cx="10353762" cy="1257300"/>
          </a:xfrm>
        </p:spPr>
        <p:txBody>
          <a:bodyPr/>
          <a:lstStyle/>
          <a:p>
            <a:r>
              <a:rPr lang="en-US" dirty="0"/>
              <a:t>Cloud Credentials (AWS)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D0E0-3258-4C6E-A707-5CCA64E48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21" y="1722111"/>
            <a:ext cx="10353762" cy="3714749"/>
          </a:xfrm>
        </p:spPr>
        <p:txBody>
          <a:bodyPr>
            <a:noAutofit/>
          </a:bodyPr>
          <a:lstStyle/>
          <a:p>
            <a:r>
              <a:rPr lang="en-US" sz="3200" b="1" dirty="0"/>
              <a:t>Account passwords phished via email</a:t>
            </a:r>
          </a:p>
          <a:p>
            <a:pPr lvl="1"/>
            <a:r>
              <a:rPr lang="en-US" sz="3200" dirty="0"/>
              <a:t>IAM account credentials </a:t>
            </a:r>
          </a:p>
          <a:p>
            <a:pPr lvl="1"/>
            <a:r>
              <a:rPr lang="en-US" sz="3200" dirty="0"/>
              <a:t>Root account credentials</a:t>
            </a:r>
          </a:p>
          <a:p>
            <a:r>
              <a:rPr lang="en-US" sz="3200" b="1" dirty="0"/>
              <a:t>Access keys</a:t>
            </a:r>
          </a:p>
          <a:p>
            <a:pPr lvl="1"/>
            <a:r>
              <a:rPr lang="en-US" sz="3200" dirty="0"/>
              <a:t>Control AWS servers without user/pass</a:t>
            </a:r>
          </a:p>
          <a:p>
            <a:pPr lvl="1"/>
            <a:r>
              <a:rPr lang="en-US" sz="3200" dirty="0"/>
              <a:t>Obtained via phish or some other method</a:t>
            </a:r>
          </a:p>
          <a:p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53693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7886-36A3-4573-BFA8-9114B53B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Credentials (AWS)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7948E-5C9A-4D7A-BD44-4EFC6BBAE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Privilege Escalation</a:t>
            </a:r>
          </a:p>
          <a:p>
            <a:pPr lvl="1"/>
            <a:r>
              <a:rPr lang="en-US" sz="3000" dirty="0"/>
              <a:t>Creating new policy versions</a:t>
            </a:r>
          </a:p>
          <a:p>
            <a:pPr lvl="1"/>
            <a:r>
              <a:rPr lang="en-US" sz="3000" dirty="0"/>
              <a:t>Creating new user access keys</a:t>
            </a:r>
          </a:p>
          <a:p>
            <a:pPr lvl="1"/>
            <a:r>
              <a:rPr lang="en-US" sz="3000" dirty="0"/>
              <a:t>Adding malicious Lambda layer to existing function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F9D30B-9B5B-504F-89DC-6429831A18EE}"/>
              </a:ext>
            </a:extLst>
          </p:cNvPr>
          <p:cNvSpPr/>
          <p:nvPr/>
        </p:nvSpPr>
        <p:spPr>
          <a:xfrm>
            <a:off x="-316194" y="6341134"/>
            <a:ext cx="7421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000" lvl="1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RhinoSecurityLabs</a:t>
            </a:r>
            <a:r>
              <a:rPr lang="en-US" dirty="0"/>
              <a:t>/AWS-IAM-Privilege-Escalation</a:t>
            </a:r>
          </a:p>
        </p:txBody>
      </p:sp>
    </p:spTree>
    <p:extLst>
      <p:ext uri="{BB962C8B-B14F-4D97-AF65-F5344CB8AC3E}">
        <p14:creationId xmlns:p14="http://schemas.microsoft.com/office/powerpoint/2010/main" val="129602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7796-ED9E-42EE-B4EF-81F11EAC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Data: Lack of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B038-5B93-4B96-8206-12A520F05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660790" cy="4472842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3200" b="1" dirty="0"/>
              <a:t>Problem</a:t>
            </a:r>
            <a:r>
              <a:rPr lang="en-US" sz="3200" dirty="0"/>
              <a:t>:</a:t>
            </a:r>
          </a:p>
          <a:p>
            <a:r>
              <a:rPr lang="en-US" sz="3200" dirty="0"/>
              <a:t>Attackers take full advantage of misconfigured and poorly monitored cloud instances/deployments</a:t>
            </a:r>
          </a:p>
          <a:p>
            <a:r>
              <a:rPr lang="en-US" sz="3200" dirty="0"/>
              <a:t>No visibility into the interaction and access of cloud instances and data, and no way to detect abuse, unless otherwise monitored/reported</a:t>
            </a:r>
          </a:p>
          <a:p>
            <a:pPr marL="3690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9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33D3F"/>
      </a:dk2>
      <a:lt2>
        <a:srgbClr val="E8E7E2"/>
      </a:lt2>
      <a:accent1>
        <a:srgbClr val="8B95D1"/>
      </a:accent1>
      <a:accent2>
        <a:srgbClr val="71A2C7"/>
      </a:accent2>
      <a:accent3>
        <a:srgbClr val="73ACAD"/>
      </a:accent3>
      <a:accent4>
        <a:srgbClr val="66B394"/>
      </a:accent4>
      <a:accent5>
        <a:srgbClr val="71B27D"/>
      </a:accent5>
      <a:accent6>
        <a:srgbClr val="77B265"/>
      </a:accent6>
      <a:hlink>
        <a:srgbClr val="8B8354"/>
      </a:hlink>
      <a:folHlink>
        <a:srgbClr val="828282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23530</TotalTime>
  <Words>2184</Words>
  <Application>Microsoft Macintosh PowerPoint</Application>
  <PresentationFormat>Widescreen</PresentationFormat>
  <Paragraphs>366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Gill Sans MT</vt:lpstr>
      <vt:lpstr>Wingdings</vt:lpstr>
      <vt:lpstr>Wingdings 2</vt:lpstr>
      <vt:lpstr>SlateVTI</vt:lpstr>
      <vt:lpstr>     Catching Bad Guys In the Clouds Using What Your Mama Gave You and a Little Help From Your Friends  Wes Lambert, BlueTeam Con Webinar 2020</vt:lpstr>
      <vt:lpstr>Agenda</vt:lpstr>
      <vt:lpstr>Cloud Data: Storage/Transit</vt:lpstr>
      <vt:lpstr>Cloud Data: Exploited/Abused</vt:lpstr>
      <vt:lpstr>Cloud Data: Exploited/Abused</vt:lpstr>
      <vt:lpstr>Cloud Data: Exploited/Abused</vt:lpstr>
      <vt:lpstr>Cloud Credentials (AWS)</vt:lpstr>
      <vt:lpstr>Cloud Credentials (AWS)</vt:lpstr>
      <vt:lpstr>Cloud Data: Lack of Monitoring</vt:lpstr>
      <vt:lpstr>Cloud Data: Lack of Monitoring</vt:lpstr>
      <vt:lpstr>Cloud Data: Lack of Monitoring</vt:lpstr>
      <vt:lpstr>Cloud Monitoring: Let’s Solve the Problem</vt:lpstr>
      <vt:lpstr>PowerPoint Presentation</vt:lpstr>
      <vt:lpstr>Cloud Adoption Framework for Azure</vt:lpstr>
      <vt:lpstr>Azure Platform Logging</vt:lpstr>
      <vt:lpstr>Azure Monitor</vt:lpstr>
      <vt:lpstr>Event Hubs</vt:lpstr>
      <vt:lpstr>Azure Security Center</vt:lpstr>
      <vt:lpstr>Azure Sentinel</vt:lpstr>
      <vt:lpstr>Comparing ASC &amp; Azure Sentinel</vt:lpstr>
      <vt:lpstr>PowerPoint Presentation</vt:lpstr>
      <vt:lpstr>GCP Logging</vt:lpstr>
      <vt:lpstr>GCP Logging (Continued)</vt:lpstr>
      <vt:lpstr>GCP Monitoring and Alerting</vt:lpstr>
      <vt:lpstr>PowerPoint Presentation</vt:lpstr>
      <vt:lpstr>AWS Logging and Monitoring: Cloudwatch</vt:lpstr>
      <vt:lpstr>AWS Logging and Monitoring: Cloudtrail</vt:lpstr>
      <vt:lpstr>AWS Logging and Monitoring: Cloudtrail Events</vt:lpstr>
      <vt:lpstr>AWS Logging and Monitoring:  VPC Mirroring</vt:lpstr>
      <vt:lpstr>AWS GuardDuty</vt:lpstr>
      <vt:lpstr>PowerPoint Presentation</vt:lpstr>
      <vt:lpstr>Enter the onion…</vt:lpstr>
      <vt:lpstr>PowerPoint Presentation</vt:lpstr>
      <vt:lpstr>Security Onion: Introduction</vt:lpstr>
      <vt:lpstr>PowerPoint Presentation</vt:lpstr>
      <vt:lpstr>Security Onion: Alert Data</vt:lpstr>
      <vt:lpstr>Security Onion: Metadata</vt:lpstr>
      <vt:lpstr>Security Onion: Full Content Data</vt:lpstr>
      <vt:lpstr>Security Onion: Supplementary Data</vt:lpstr>
      <vt:lpstr>That’s great and all, but how can we use Security Onion to monitor the cloud?</vt:lpstr>
      <vt:lpstr>Security Onion: Azure Data</vt:lpstr>
      <vt:lpstr>Security Onion: Azure Configuration</vt:lpstr>
      <vt:lpstr>Security Onion: Azure Configuration</vt:lpstr>
      <vt:lpstr>Security Onion: Azure Data</vt:lpstr>
      <vt:lpstr>Security Onion: Google Cloud Data</vt:lpstr>
      <vt:lpstr>Security Onion: GCP Configuration</vt:lpstr>
      <vt:lpstr>Security Onion: pubsubbeat.yml</vt:lpstr>
      <vt:lpstr>Security Onion: GCP Data</vt:lpstr>
      <vt:lpstr>Security Onion: AWS</vt:lpstr>
      <vt:lpstr>Security Onion: AWS Cloudwatch</vt:lpstr>
      <vt:lpstr>Security Onion:  AWS VPC Mirroring</vt:lpstr>
      <vt:lpstr>VPC Mirror Target</vt:lpstr>
      <vt:lpstr>VPC Mirror Filter</vt:lpstr>
      <vt:lpstr>VPC Mirror Session</vt:lpstr>
      <vt:lpstr>Security Onion:  AWS Cloud Node</vt:lpstr>
      <vt:lpstr>Security Onion:  AWS Cloud Node</vt:lpstr>
      <vt:lpstr>Security Onion:  AWS Cloud Node</vt:lpstr>
      <vt:lpstr>Security Onion:  VPC Mirroring Notes</vt:lpstr>
      <vt:lpstr>3CoreSec AutoMirror</vt:lpstr>
      <vt:lpstr>tmNIDS</vt:lpstr>
      <vt:lpstr>Test AWS VPC Mirroring and 3CS AutoMirror with Security Onion</vt:lpstr>
      <vt:lpstr>Test GCP Packet Mirroring with Security Onion</vt:lpstr>
      <vt:lpstr>vxlan2pcap</vt:lpstr>
      <vt:lpstr>MITRE ATT&amp;CK Cloud Matrix</vt:lpstr>
      <vt:lpstr>Go forth and get your onion on…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Cloud Security Monitoring with Security Onion</dc:title>
  <dc:creator>Wes Lambert</dc:creator>
  <cp:lastModifiedBy>Wes Lambert</cp:lastModifiedBy>
  <cp:revision>235</cp:revision>
  <dcterms:created xsi:type="dcterms:W3CDTF">2019-10-22T17:54:14Z</dcterms:created>
  <dcterms:modified xsi:type="dcterms:W3CDTF">2020-05-21T01:04:16Z</dcterms:modified>
</cp:coreProperties>
</file>